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4"/>
  </p:sldMasterIdLst>
  <p:notesMasterIdLst>
    <p:notesMasterId r:id="rId15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http://customooxmlschemas.google.com/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16" roundtripDataSignature="AMtx7miNAkkqyIlCj9Rv6g32BOgq7QI6d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CF4D46E8-8659-437C-AFD8-BA7126E8DA57}">
  <a:tblStyle styleId="{CF4D46E8-8659-437C-AFD8-BA7126E8DA57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E6E6E6"/>
          </a:solidFill>
        </a:fill>
      </a:tcStyle>
    </a:wholeTbl>
    <a:band1H>
      <a:tcTxStyle/>
      <a:tcStyle>
        <a:tcBdr/>
        <a:fill>
          <a:solidFill>
            <a:srgbClr val="CACACA"/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rgbClr val="CACACA"/>
          </a:solidFill>
        </a:fill>
      </a:tcStyle>
    </a:band1V>
    <a:band2V>
      <a:tcTxStyle/>
      <a:tcStyle>
        <a:tcBdr/>
      </a:tcStyle>
    </a:band2V>
    <a:lastCol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chemeClr val="dk1"/>
          </a:solidFill>
        </a:fill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chemeClr val="dk1"/>
          </a:solidFill>
        </a:fill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/>
    <p:restoredTop sz="94674"/>
  </p:normalViewPr>
  <p:slideViewPr>
    <p:cSldViewPr snapToGrid="0" snapToObjects="1">
      <p:cViewPr varScale="1">
        <p:scale>
          <a:sx n="58" d="100"/>
          <a:sy n="58" d="100"/>
        </p:scale>
        <p:origin x="564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customschemas.google.com/relationships/presentationmetadata" Target="metadata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9" name="Google Shape;79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4" name="Google Shape;154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Google Shape;87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3" name="Google Shape;9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4" name="Google Shape;104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9" name="Google Shape;119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6" name="Google Shape;126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5" name="Google Shape;135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2" name="Google Shape;142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8" name="Google Shape;148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12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0" name="Google Shape;10;p12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1" name="Google Shape;11;p1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1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1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2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67" name="Google Shape;67;p21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8" name="Google Shape;68;p2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9" name="Google Shape;69;p2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0" name="Google Shape;70;p2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22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3" name="Google Shape;73;p22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4" name="Google Shape;74;p2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5" name="Google Shape;75;p2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6" name="Google Shape;76;p2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1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6" name="Google Shape;16;p13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7" name="Google Shape;17;p1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8" name="Google Shape;18;p1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9" name="Google Shape;19;p1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14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2" name="Google Shape;22;p14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3" name="Google Shape;23;p1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4" name="Google Shape;24;p1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5" name="Google Shape;25;p1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1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8" name="Google Shape;28;p15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9" name="Google Shape;29;p15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0" name="Google Shape;30;p1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1" name="Google Shape;31;p1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2" name="Google Shape;32;p1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16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35" name="Google Shape;35;p16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6" name="Google Shape;36;p16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7" name="Google Shape;37;p16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8" name="Google Shape;38;p16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9" name="Google Shape;39;p1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0" name="Google Shape;40;p1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1" name="Google Shape;41;p1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1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44" name="Google Shape;44;p1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5" name="Google Shape;45;p1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6" name="Google Shape;46;p1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1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9" name="Google Shape;49;p1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0" name="Google Shape;50;p1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19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53" name="Google Shape;53;p19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318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4" name="Google Shape;54;p19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5" name="Google Shape;55;p1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6" name="Google Shape;56;p1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7" name="Google Shape;57;p1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20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60" name="Google Shape;60;p20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1" name="Google Shape;61;p20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2" name="Google Shape;62;p2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3" name="Google Shape;63;p2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4" name="Google Shape;64;p2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oogle Shape;6;p11"/>
          <p:cNvPicPr preferRelativeResize="0"/>
          <p:nvPr/>
        </p:nvPicPr>
        <p:blipFill rotWithShape="1">
          <a:blip r:embed="rId13">
            <a:alphaModFix/>
          </a:blip>
          <a:srcRect b="36362"/>
          <a:stretch/>
        </p:blipFill>
        <p:spPr>
          <a:xfrm>
            <a:off x="-1" y="5257800"/>
            <a:ext cx="12182129" cy="1600200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"/>
          <p:cNvSpPr txBox="1"/>
          <p:nvPr/>
        </p:nvSpPr>
        <p:spPr>
          <a:xfrm>
            <a:off x="1915766" y="3597240"/>
            <a:ext cx="8363779" cy="14923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Calibri"/>
              <a:buNone/>
            </a:pPr>
            <a:r>
              <a:rPr lang="en-GB" sz="4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To know how words are related by meaning as synonyms</a:t>
            </a:r>
            <a:endParaRPr sz="4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84" name="Google Shape;84;p1"/>
          <p:cNvPicPr preferRelativeResize="0"/>
          <p:nvPr/>
        </p:nvPicPr>
        <p:blipFill rotWithShape="1">
          <a:blip r:embed="rId3">
            <a:alphaModFix/>
          </a:blip>
          <a:srcRect b="36362"/>
          <a:stretch/>
        </p:blipFill>
        <p:spPr>
          <a:xfrm>
            <a:off x="-1" y="5257800"/>
            <a:ext cx="12182129" cy="1600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D9E0713F-FB46-DA48-80E8-36AA57FED70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47295" y="1559818"/>
            <a:ext cx="8100719" cy="200660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10"/>
          <p:cNvSpPr txBox="1"/>
          <p:nvPr/>
        </p:nvSpPr>
        <p:spPr>
          <a:xfrm>
            <a:off x="652673" y="616917"/>
            <a:ext cx="385307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GB" sz="4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Activity 3</a:t>
            </a:r>
            <a:endParaRPr/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GB" sz="4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Writer’s Craft</a:t>
            </a:r>
            <a:endParaRPr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4CE64A0-614F-6F4A-8AF5-1F716638B14C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4506378" y="182217"/>
            <a:ext cx="3589953" cy="5076000"/>
          </a:xfrm>
          <a:prstGeom prst="rect">
            <a:avLst/>
          </a:prstGeom>
          <a:effectLst>
            <a:outerShdw blurRad="152400" dist="127000" dir="5400000" algn="ctr" rotWithShape="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GB" b="1">
                <a:latin typeface="Calibri"/>
                <a:ea typeface="Calibri"/>
                <a:cs typeface="Calibri"/>
                <a:sym typeface="Calibri"/>
              </a:rPr>
              <a:t>In this lesson I will:</a:t>
            </a:r>
            <a:endParaRPr/>
          </a:p>
        </p:txBody>
      </p:sp>
      <p:sp>
        <p:nvSpPr>
          <p:cNvPr id="90" name="Google Shape;90;p2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6914322" cy="30047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2860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GB"/>
              <a:t>understand that synonyms are words with the same or a similar meaning;</a:t>
            </a:r>
            <a:endParaRPr/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GB"/>
              <a:t>use a thesaurus to find synonyms;</a:t>
            </a:r>
            <a:endParaRPr/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GB"/>
              <a:t>recognise words that are synonyms;</a:t>
            </a:r>
            <a:endParaRPr/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GB"/>
              <a:t>use synonyms to make effective vocabulary choices in my writing.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3"/>
          <p:cNvSpPr txBox="1">
            <a:spLocks noGrp="1"/>
          </p:cNvSpPr>
          <p:nvPr>
            <p:ph type="title"/>
          </p:nvPr>
        </p:nvSpPr>
        <p:spPr>
          <a:xfrm>
            <a:off x="655320" y="365126"/>
            <a:ext cx="10515600" cy="6614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F5496"/>
              </a:buClr>
              <a:buSzPts val="3200"/>
              <a:buFont typeface="Calibri"/>
              <a:buNone/>
            </a:pPr>
            <a:r>
              <a:rPr lang="en-GB" sz="3200" b="1">
                <a:solidFill>
                  <a:srgbClr val="2F5496"/>
                </a:solidFill>
                <a:latin typeface="Calibri"/>
                <a:ea typeface="Calibri"/>
                <a:cs typeface="Calibri"/>
                <a:sym typeface="Calibri"/>
              </a:rPr>
              <a:t>Revisit</a:t>
            </a:r>
            <a:endParaRPr/>
          </a:p>
        </p:txBody>
      </p:sp>
      <p:sp>
        <p:nvSpPr>
          <p:cNvPr id="96" name="Google Shape;96;p3"/>
          <p:cNvSpPr txBox="1">
            <a:spLocks noGrp="1"/>
          </p:cNvSpPr>
          <p:nvPr>
            <p:ph type="body" idx="1"/>
          </p:nvPr>
        </p:nvSpPr>
        <p:spPr>
          <a:xfrm>
            <a:off x="655320" y="1070760"/>
            <a:ext cx="10515600" cy="8105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r>
              <a:rPr lang="en-GB" sz="3200" b="1"/>
              <a:t>What do you notice about these words and phrases?</a:t>
            </a:r>
            <a:endParaRPr/>
          </a:p>
        </p:txBody>
      </p:sp>
      <p:sp>
        <p:nvSpPr>
          <p:cNvPr id="97" name="Google Shape;97;p3"/>
          <p:cNvSpPr txBox="1"/>
          <p:nvPr/>
        </p:nvSpPr>
        <p:spPr>
          <a:xfrm>
            <a:off x="655319" y="4036917"/>
            <a:ext cx="11271637" cy="12490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GB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These words all have a similar meaning. They all mean to ‘look at’.</a:t>
            </a:r>
            <a:endParaRPr/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GB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We call these synonyms.</a:t>
            </a:r>
            <a:endParaRPr/>
          </a:p>
        </p:txBody>
      </p:sp>
      <p:sp>
        <p:nvSpPr>
          <p:cNvPr id="98" name="Google Shape;98;p3"/>
          <p:cNvSpPr txBox="1"/>
          <p:nvPr/>
        </p:nvSpPr>
        <p:spPr>
          <a:xfrm>
            <a:off x="655320" y="1982480"/>
            <a:ext cx="2236967" cy="7040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B050"/>
              </a:buClr>
              <a:buSzPts val="4400"/>
              <a:buFont typeface="Arial"/>
              <a:buNone/>
            </a:pPr>
            <a:r>
              <a:rPr lang="en-GB" sz="4400" b="1" i="1">
                <a:solidFill>
                  <a:srgbClr val="00B050"/>
                </a:solidFill>
                <a:latin typeface="Calibri"/>
                <a:ea typeface="Calibri"/>
                <a:cs typeface="Calibri"/>
                <a:sym typeface="Calibri"/>
              </a:rPr>
              <a:t>observe</a:t>
            </a:r>
            <a:endParaRPr sz="44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9" name="Google Shape;99;p3"/>
          <p:cNvSpPr txBox="1"/>
          <p:nvPr/>
        </p:nvSpPr>
        <p:spPr>
          <a:xfrm>
            <a:off x="3109954" y="2881453"/>
            <a:ext cx="1789706" cy="7040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400"/>
              <a:buFont typeface="Arial"/>
              <a:buNone/>
            </a:pPr>
            <a:r>
              <a:rPr lang="en-GB" sz="4400" b="1" i="1">
                <a:solidFill>
                  <a:schemeClr val="accent2"/>
                </a:solidFill>
                <a:latin typeface="Calibri"/>
                <a:ea typeface="Calibri"/>
                <a:cs typeface="Calibri"/>
                <a:sym typeface="Calibri"/>
              </a:rPr>
              <a:t>watch</a:t>
            </a:r>
            <a:endParaRPr sz="44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0" name="Google Shape;100;p3"/>
          <p:cNvSpPr txBox="1"/>
          <p:nvPr/>
        </p:nvSpPr>
        <p:spPr>
          <a:xfrm>
            <a:off x="5514593" y="2010663"/>
            <a:ext cx="1372263" cy="6476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4400"/>
              <a:buFont typeface="Arial"/>
              <a:buNone/>
            </a:pPr>
            <a:r>
              <a:rPr lang="en-GB" sz="4400" b="1" i="1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view</a:t>
            </a:r>
            <a:endParaRPr sz="44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1" name="Google Shape;101;p3"/>
          <p:cNvSpPr txBox="1"/>
          <p:nvPr/>
        </p:nvSpPr>
        <p:spPr>
          <a:xfrm>
            <a:off x="7423869" y="2881453"/>
            <a:ext cx="2386054" cy="7040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030A0"/>
              </a:buClr>
              <a:buSzPts val="4400"/>
              <a:buFont typeface="Arial"/>
              <a:buNone/>
            </a:pPr>
            <a:r>
              <a:rPr lang="en-GB" sz="4400" b="1" i="1">
                <a:solidFill>
                  <a:srgbClr val="7030A0"/>
                </a:solidFill>
                <a:latin typeface="Calibri"/>
                <a:ea typeface="Calibri"/>
                <a:cs typeface="Calibri"/>
                <a:sym typeface="Calibri"/>
              </a:rPr>
              <a:t>monitor</a:t>
            </a:r>
            <a:r>
              <a:rPr lang="en-GB" sz="4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   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4"/>
          <p:cNvSpPr txBox="1">
            <a:spLocks noGrp="1"/>
          </p:cNvSpPr>
          <p:nvPr>
            <p:ph type="title"/>
          </p:nvPr>
        </p:nvSpPr>
        <p:spPr>
          <a:xfrm>
            <a:off x="655320" y="365125"/>
            <a:ext cx="3822688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GB">
                <a:latin typeface="Calibri"/>
                <a:ea typeface="Calibri"/>
                <a:cs typeface="Calibri"/>
                <a:sym typeface="Calibri"/>
              </a:rPr>
              <a:t>Synonyms</a:t>
            </a:r>
            <a:endParaRPr/>
          </a:p>
        </p:txBody>
      </p:sp>
      <p:sp>
        <p:nvSpPr>
          <p:cNvPr id="107" name="Google Shape;107;p4"/>
          <p:cNvSpPr txBox="1">
            <a:spLocks noGrp="1"/>
          </p:cNvSpPr>
          <p:nvPr>
            <p:ph type="body" idx="1"/>
          </p:nvPr>
        </p:nvSpPr>
        <p:spPr>
          <a:xfrm>
            <a:off x="655320" y="1825625"/>
            <a:ext cx="10515600" cy="8380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None/>
            </a:pPr>
            <a:r>
              <a:rPr lang="en-GB" sz="4000"/>
              <a:t>Arrange these words into groups of synonyms.</a:t>
            </a:r>
            <a:endParaRPr/>
          </a:p>
        </p:txBody>
      </p:sp>
      <p:sp>
        <p:nvSpPr>
          <p:cNvPr id="108" name="Google Shape;108;p4"/>
          <p:cNvSpPr/>
          <p:nvPr/>
        </p:nvSpPr>
        <p:spPr>
          <a:xfrm>
            <a:off x="935942" y="2726983"/>
            <a:ext cx="1096775" cy="7694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400" b="1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find</a:t>
            </a:r>
            <a:endParaRPr sz="4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9" name="Google Shape;109;p4"/>
          <p:cNvSpPr/>
          <p:nvPr/>
        </p:nvSpPr>
        <p:spPr>
          <a:xfrm>
            <a:off x="2879904" y="2922232"/>
            <a:ext cx="1620059" cy="7694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400" b="1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notice</a:t>
            </a:r>
            <a:endParaRPr sz="4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0" name="Google Shape;110;p4"/>
          <p:cNvSpPr/>
          <p:nvPr/>
        </p:nvSpPr>
        <p:spPr>
          <a:xfrm>
            <a:off x="6560524" y="2554586"/>
            <a:ext cx="1448923" cy="7694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400" b="1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cover</a:t>
            </a:r>
            <a:endParaRPr sz="4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1" name="Google Shape;111;p4"/>
          <p:cNvSpPr/>
          <p:nvPr/>
        </p:nvSpPr>
        <p:spPr>
          <a:xfrm>
            <a:off x="8491757" y="2962931"/>
            <a:ext cx="1940981" cy="7694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400" b="1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blanket</a:t>
            </a:r>
            <a:endParaRPr sz="4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2" name="Google Shape;112;p4"/>
          <p:cNvSpPr/>
          <p:nvPr/>
        </p:nvSpPr>
        <p:spPr>
          <a:xfrm>
            <a:off x="667969" y="3851643"/>
            <a:ext cx="1750800" cy="7694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400" b="1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gather</a:t>
            </a:r>
            <a:endParaRPr sz="4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3" name="Google Shape;113;p4"/>
          <p:cNvSpPr/>
          <p:nvPr/>
        </p:nvSpPr>
        <p:spPr>
          <a:xfrm>
            <a:off x="4982273" y="3547965"/>
            <a:ext cx="2107756" cy="7694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400" b="1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discover</a:t>
            </a:r>
            <a:endParaRPr sz="4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4" name="Google Shape;114;p4"/>
          <p:cNvSpPr/>
          <p:nvPr/>
        </p:nvSpPr>
        <p:spPr>
          <a:xfrm>
            <a:off x="8275866" y="3984368"/>
            <a:ext cx="2372765" cy="7694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400" b="1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assemble</a:t>
            </a:r>
            <a:endParaRPr sz="4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5" name="Google Shape;115;p4"/>
          <p:cNvSpPr/>
          <p:nvPr/>
        </p:nvSpPr>
        <p:spPr>
          <a:xfrm>
            <a:off x="2729751" y="4414638"/>
            <a:ext cx="1928733" cy="7694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400" b="1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enclose</a:t>
            </a:r>
            <a:endParaRPr sz="4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6" name="Google Shape;116;p4"/>
          <p:cNvSpPr/>
          <p:nvPr/>
        </p:nvSpPr>
        <p:spPr>
          <a:xfrm>
            <a:off x="5715004" y="4559368"/>
            <a:ext cx="1691040" cy="7694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400" b="1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collect</a:t>
            </a:r>
            <a:endParaRPr sz="4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5"/>
          <p:cNvSpPr txBox="1">
            <a:spLocks noGrp="1"/>
          </p:cNvSpPr>
          <p:nvPr>
            <p:ph type="body" idx="1"/>
          </p:nvPr>
        </p:nvSpPr>
        <p:spPr>
          <a:xfrm>
            <a:off x="710183" y="1596922"/>
            <a:ext cx="1860739" cy="5995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2800"/>
              <a:buNone/>
            </a:pPr>
            <a:r>
              <a:rPr lang="en-GB">
                <a:solidFill>
                  <a:srgbClr val="0070C0"/>
                </a:solidFill>
              </a:rPr>
              <a:t>ANSWERS</a:t>
            </a:r>
            <a:endParaRPr/>
          </a:p>
        </p:txBody>
      </p:sp>
      <p:graphicFrame>
        <p:nvGraphicFramePr>
          <p:cNvPr id="122" name="Google Shape;122;p5"/>
          <p:cNvGraphicFramePr/>
          <p:nvPr/>
        </p:nvGraphicFramePr>
        <p:xfrm>
          <a:off x="2027063" y="2560085"/>
          <a:ext cx="8127975" cy="2305875"/>
        </p:xfrm>
        <a:graphic>
          <a:graphicData uri="http://schemas.openxmlformats.org/drawingml/2006/table">
            <a:tbl>
              <a:tblPr>
                <a:noFill/>
                <a:tableStyleId>{CF4D46E8-8659-437C-AFD8-BA7126E8DA57}</a:tableStyleId>
              </a:tblPr>
              <a:tblGrid>
                <a:gridCol w="27093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093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093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30587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4000"/>
                        <a:buFont typeface="Calibri"/>
                        <a:buNone/>
                      </a:pPr>
                      <a:r>
                        <a:rPr lang="en-GB" sz="4000" b="0" u="none" strike="noStrike" cap="none"/>
                        <a:t>discover       </a:t>
                      </a:r>
                      <a:endParaRPr/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4000"/>
                        <a:buFont typeface="Calibri"/>
                        <a:buNone/>
                      </a:pPr>
                      <a:r>
                        <a:rPr lang="en-GB" sz="4000" b="0" u="none" strike="noStrike" cap="none"/>
                        <a:t>find      notice      </a:t>
                      </a:r>
                      <a:endParaRPr/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4000"/>
                        <a:buFont typeface="Calibri"/>
                        <a:buNone/>
                      </a:pPr>
                      <a:r>
                        <a:rPr lang="en-GB" sz="4000" b="0" u="none" strike="noStrike" cap="none"/>
                        <a:t>collect         gather      assemble   </a:t>
                      </a:r>
                      <a:endParaRPr/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4000"/>
                        <a:buFont typeface="Calibri"/>
                        <a:buNone/>
                      </a:pPr>
                      <a:r>
                        <a:rPr lang="en-GB" sz="4000" b="0" u="none" strike="noStrike" cap="none"/>
                        <a:t>cover       blanket        enclose</a:t>
                      </a:r>
                      <a:endParaRPr/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23" name="Google Shape;123;p5"/>
          <p:cNvSpPr txBox="1">
            <a:spLocks noGrp="1"/>
          </p:cNvSpPr>
          <p:nvPr>
            <p:ph type="title"/>
          </p:nvPr>
        </p:nvSpPr>
        <p:spPr>
          <a:xfrm>
            <a:off x="655320" y="365125"/>
            <a:ext cx="3822688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GB">
                <a:latin typeface="Calibri"/>
                <a:ea typeface="Calibri"/>
                <a:cs typeface="Calibri"/>
                <a:sym typeface="Calibri"/>
              </a:rPr>
              <a:t>Synonyms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6"/>
          <p:cNvSpPr txBox="1">
            <a:spLocks noGrp="1"/>
          </p:cNvSpPr>
          <p:nvPr>
            <p:ph type="title"/>
          </p:nvPr>
        </p:nvSpPr>
        <p:spPr>
          <a:xfrm>
            <a:off x="655319" y="365125"/>
            <a:ext cx="11033097" cy="11721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</a:pPr>
            <a:r>
              <a:rPr lang="en-GB" sz="4000">
                <a:latin typeface="Calibri"/>
                <a:ea typeface="Calibri"/>
                <a:cs typeface="Calibri"/>
                <a:sym typeface="Calibri"/>
              </a:rPr>
              <a:t>We can use a thesaurus to find synonyms for words</a:t>
            </a:r>
            <a:endParaRPr/>
          </a:p>
        </p:txBody>
      </p:sp>
      <p:sp>
        <p:nvSpPr>
          <p:cNvPr id="129" name="Google Shape;129;p6"/>
          <p:cNvSpPr txBox="1">
            <a:spLocks noGrp="1"/>
          </p:cNvSpPr>
          <p:nvPr>
            <p:ph type="body" idx="1"/>
          </p:nvPr>
        </p:nvSpPr>
        <p:spPr>
          <a:xfrm>
            <a:off x="655319" y="1825625"/>
            <a:ext cx="10515600" cy="7320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GB"/>
              <a:t>Find synonyms for each of these words:</a:t>
            </a:r>
            <a:endParaRPr/>
          </a:p>
        </p:txBody>
      </p:sp>
      <p:sp>
        <p:nvSpPr>
          <p:cNvPr id="130" name="Google Shape;130;p6"/>
          <p:cNvSpPr/>
          <p:nvPr/>
        </p:nvSpPr>
        <p:spPr>
          <a:xfrm>
            <a:off x="655319" y="2502596"/>
            <a:ext cx="1394934" cy="7694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400" b="1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learn</a:t>
            </a:r>
            <a:endParaRPr sz="4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1" name="Google Shape;131;p6"/>
          <p:cNvSpPr/>
          <p:nvPr/>
        </p:nvSpPr>
        <p:spPr>
          <a:xfrm>
            <a:off x="655319" y="3568584"/>
            <a:ext cx="1555234" cy="7694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400" b="1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dread</a:t>
            </a:r>
            <a:endParaRPr sz="4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2" name="Google Shape;132;p6"/>
          <p:cNvSpPr/>
          <p:nvPr/>
        </p:nvSpPr>
        <p:spPr>
          <a:xfrm>
            <a:off x="655319" y="4593748"/>
            <a:ext cx="1767535" cy="7694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400" b="1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known</a:t>
            </a:r>
            <a:endParaRPr sz="4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7"/>
          <p:cNvSpPr txBox="1">
            <a:spLocks noGrp="1"/>
          </p:cNvSpPr>
          <p:nvPr>
            <p:ph type="body" idx="1"/>
          </p:nvPr>
        </p:nvSpPr>
        <p:spPr>
          <a:xfrm>
            <a:off x="838200" y="493777"/>
            <a:ext cx="10306878" cy="25308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GB"/>
              <a:t>We can use our knowledge of synonyms to improve our writing by making more adventurous word choices. They can also help to create a more accurate image for our reader.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GB"/>
              <a:t>Instead of using the word </a:t>
            </a:r>
            <a:r>
              <a:rPr lang="en-GB" b="1"/>
              <a:t>good</a:t>
            </a:r>
            <a:r>
              <a:rPr lang="en-GB"/>
              <a:t>, we could use </a:t>
            </a:r>
            <a:r>
              <a:rPr lang="en-GB" b="1"/>
              <a:t>exceptional</a:t>
            </a:r>
            <a:r>
              <a:rPr lang="en-GB"/>
              <a:t>, </a:t>
            </a:r>
            <a:r>
              <a:rPr lang="en-GB" b="1"/>
              <a:t>pleasant</a:t>
            </a:r>
            <a:r>
              <a:rPr lang="en-GB"/>
              <a:t>, </a:t>
            </a:r>
            <a:r>
              <a:rPr lang="en-GB" b="1"/>
              <a:t>superb </a:t>
            </a:r>
            <a:r>
              <a:rPr lang="en-GB"/>
              <a:t>or </a:t>
            </a:r>
            <a:r>
              <a:rPr lang="en-GB" b="1"/>
              <a:t>great</a:t>
            </a:r>
            <a:r>
              <a:rPr lang="en-GB"/>
              <a:t>.</a:t>
            </a:r>
            <a:endParaRPr/>
          </a:p>
        </p:txBody>
      </p:sp>
      <p:sp>
        <p:nvSpPr>
          <p:cNvPr id="138" name="Google Shape;138;p7"/>
          <p:cNvSpPr txBox="1"/>
          <p:nvPr/>
        </p:nvSpPr>
        <p:spPr>
          <a:xfrm>
            <a:off x="838200" y="3077684"/>
            <a:ext cx="10515600" cy="14943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lang="en-GB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Which sounds better?</a:t>
            </a:r>
            <a:endParaRPr/>
          </a:p>
          <a:p>
            <a:pPr marL="0" marR="0" lvl="0" indent="0" algn="l" rtl="0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lang="en-GB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We had a </a:t>
            </a:r>
            <a:r>
              <a:rPr lang="en-GB" sz="2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good</a:t>
            </a:r>
            <a:r>
              <a:rPr lang="en-GB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meal at the restaurant.</a:t>
            </a:r>
            <a:endParaRPr/>
          </a:p>
          <a:p>
            <a:pPr marL="0" marR="0" lvl="0" indent="0" algn="l" rtl="0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lang="en-GB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We had an </a:t>
            </a:r>
            <a:r>
              <a:rPr lang="en-GB" sz="2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exceptional </a:t>
            </a:r>
            <a:r>
              <a:rPr lang="en-GB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meal at the restaurant.</a:t>
            </a:r>
            <a:endParaRPr/>
          </a:p>
        </p:txBody>
      </p:sp>
      <p:sp>
        <p:nvSpPr>
          <p:cNvPr id="139" name="Google Shape;139;p7"/>
          <p:cNvSpPr txBox="1"/>
          <p:nvPr/>
        </p:nvSpPr>
        <p:spPr>
          <a:xfrm>
            <a:off x="838200" y="4681199"/>
            <a:ext cx="10889974" cy="7683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lang="en-GB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How does changing the word </a:t>
            </a:r>
            <a:r>
              <a:rPr lang="en-GB" sz="2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good</a:t>
            </a:r>
            <a:r>
              <a:rPr lang="en-GB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for a synonym change the sentence?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8"/>
          <p:cNvSpPr txBox="1"/>
          <p:nvPr/>
        </p:nvSpPr>
        <p:spPr>
          <a:xfrm>
            <a:off x="69242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GB" sz="4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Activity 1</a:t>
            </a:r>
            <a:endParaRPr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A4052D3-9F45-6948-8BB1-C8FDE7F39E12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4383361" y="234779"/>
            <a:ext cx="3425278" cy="4843849"/>
          </a:xfrm>
          <a:prstGeom prst="rect">
            <a:avLst/>
          </a:prstGeom>
          <a:effectLst>
            <a:outerShdw blurRad="152400" dist="38100" dir="5400000" algn="ctr" rotWithShape="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9"/>
          <p:cNvSpPr txBox="1"/>
          <p:nvPr/>
        </p:nvSpPr>
        <p:spPr>
          <a:xfrm>
            <a:off x="679176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GB" sz="4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Activity 2</a:t>
            </a:r>
            <a:endParaRPr/>
          </a:p>
        </p:txBody>
      </p:sp>
      <p:pic>
        <p:nvPicPr>
          <p:cNvPr id="151" name="Google Shape;151;p9"/>
          <p:cNvPicPr preferRelativeResize="0"/>
          <p:nvPr/>
        </p:nvPicPr>
        <p:blipFill>
          <a:blip r:embed="rId3"/>
          <a:srcRect/>
          <a:stretch/>
        </p:blipFill>
        <p:spPr>
          <a:xfrm>
            <a:off x="4296490" y="198781"/>
            <a:ext cx="3589146" cy="5075583"/>
          </a:xfrm>
          <a:prstGeom prst="rect">
            <a:avLst/>
          </a:prstGeom>
          <a:noFill/>
          <a:ln>
            <a:noFill/>
          </a:ln>
          <a:effectLst>
            <a:outerShdw blurRad="152400" dist="38100" dir="5400000" sx="101000" sy="101000" algn="ctr" rotWithShape="0">
              <a:srgbClr val="000000">
                <a:alpha val="40784"/>
              </a:srgbClr>
            </a:outerShdw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78b8bfe-3721-4055-99cd-d9fa3268f622">
      <Terms xmlns="http://schemas.microsoft.com/office/infopath/2007/PartnerControls"/>
    </lcf76f155ced4ddcb4097134ff3c332f>
    <MigrationWizId xmlns="778b8bfe-3721-4055-99cd-d9fa3268f622" xsi:nil="true"/>
    <TaxCatchAll xmlns="076ef044-814b-42da-a7c5-d57186c0c6fc" xsi:nil="true"/>
    <MigrationWizIdSecurityGroups xmlns="778b8bfe-3721-4055-99cd-d9fa3268f622" xsi:nil="true"/>
    <MigrationWizIdPermissions xmlns="778b8bfe-3721-4055-99cd-d9fa3268f622" xsi:nil="true"/>
    <MigrationWizIdPermissionLevels xmlns="778b8bfe-3721-4055-99cd-d9fa3268f622" xsi:nil="true"/>
    <MigrationWizIdDocumentLibraryPermissions xmlns="778b8bfe-3721-4055-99cd-d9fa3268f622" xsi:nil="true"/>
    <MigrationWizIdVersion xmlns="778b8bfe-3721-4055-99cd-d9fa3268f622" xsi:nil="true"/>
    <lcf76f155ced4ddcb4097134ff3c332f0 xmlns="778b8bfe-3721-4055-99cd-d9fa3268f622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383CE1C7F93E9428FC8FF93BDC8F94E" ma:contentTypeVersion="21" ma:contentTypeDescription="Create a new document." ma:contentTypeScope="" ma:versionID="1e33a3bde056d4d7d521c0a517162d7a">
  <xsd:schema xmlns:xsd="http://www.w3.org/2001/XMLSchema" xmlns:xs="http://www.w3.org/2001/XMLSchema" xmlns:p="http://schemas.microsoft.com/office/2006/metadata/properties" xmlns:ns2="778b8bfe-3721-4055-99cd-d9fa3268f622" xmlns:ns3="076ef044-814b-42da-a7c5-d57186c0c6fc" targetNamespace="http://schemas.microsoft.com/office/2006/metadata/properties" ma:root="true" ma:fieldsID="4485cf4ebd83465a4ee3209892b84258" ns2:_="" ns3:_="">
    <xsd:import namespace="778b8bfe-3721-4055-99cd-d9fa3268f622"/>
    <xsd:import namespace="076ef044-814b-42da-a7c5-d57186c0c6fc"/>
    <xsd:element name="properties">
      <xsd:complexType>
        <xsd:sequence>
          <xsd:element name="documentManagement">
            <xsd:complexType>
              <xsd:all>
                <xsd:element ref="ns2:MigrationWizId" minOccurs="0"/>
                <xsd:element ref="ns2:MigrationWizIdPermissions" minOccurs="0"/>
                <xsd:element ref="ns2:MigrationWizIdVersion" minOccurs="0"/>
                <xsd:element ref="ns2:MigrationWizIdPermissionLevels" minOccurs="0"/>
                <xsd:element ref="ns2:MigrationWizIdDocumentLibraryPermissions" minOccurs="0"/>
                <xsd:element ref="ns2:MigrationWizIdSecurityGroups" minOccurs="0"/>
                <xsd:element ref="ns2:lcf76f155ced4ddcb4097134ff3c332f0" minOccurs="0"/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8b8bfe-3721-4055-99cd-d9fa3268f622" elementFormDefault="qualified">
    <xsd:import namespace="http://schemas.microsoft.com/office/2006/documentManagement/types"/>
    <xsd:import namespace="http://schemas.microsoft.com/office/infopath/2007/PartnerControls"/>
    <xsd:element name="MigrationWizId" ma:index="8" nillable="true" ma:displayName="MigrationWizId" ma:internalName="MigrationWizId">
      <xsd:simpleType>
        <xsd:restriction base="dms:Text"/>
      </xsd:simpleType>
    </xsd:element>
    <xsd:element name="MigrationWizIdPermissions" ma:index="9" nillable="true" ma:displayName="MigrationWizIdPermissions" ma:internalName="MigrationWizIdPermissions">
      <xsd:simpleType>
        <xsd:restriction base="dms:Text"/>
      </xsd:simpleType>
    </xsd:element>
    <xsd:element name="MigrationWizIdVersion" ma:index="10" nillable="true" ma:displayName="MigrationWizIdVersion" ma:internalName="MigrationWizIdVersion">
      <xsd:simpleType>
        <xsd:restriction base="dms:Text"/>
      </xsd:simpleType>
    </xsd:element>
    <xsd:element name="MigrationWizIdPermissionLevels" ma:index="11" nillable="true" ma:displayName="MigrationWizIdPermissionLevels" ma:internalName="MigrationWizIdPermissionLevels">
      <xsd:simpleType>
        <xsd:restriction base="dms:Text"/>
      </xsd:simpleType>
    </xsd:element>
    <xsd:element name="MigrationWizIdDocumentLibraryPermissions" ma:index="12" nillable="true" ma:displayName="MigrationWizIdDocumentLibraryPermissions" ma:internalName="MigrationWizIdDocumentLibraryPermissions">
      <xsd:simpleType>
        <xsd:restriction base="dms:Text"/>
      </xsd:simpleType>
    </xsd:element>
    <xsd:element name="MigrationWizIdSecurityGroups" ma:index="13" nillable="true" ma:displayName="MigrationWizIdSecurityGroups" ma:internalName="MigrationWizIdSecurityGroups">
      <xsd:simpleType>
        <xsd:restriction base="dms:Text"/>
      </xsd:simpleType>
    </xsd:element>
    <xsd:element name="lcf76f155ced4ddcb4097134ff3c332f0" ma:index="14" nillable="true" ma:displayName="Image Tags_0" ma:hidden="true" ma:internalName="lcf76f155ced4ddcb4097134ff3c332f0" ma:readOnly="false">
      <xsd:simpleType>
        <xsd:restriction base="dms:Note"/>
      </xsd:simpleType>
    </xsd:element>
    <xsd:element name="MediaServiceMetadata" ma:index="15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6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7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58184969-6e78-4448-9a2c-54129c88718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2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2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2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5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8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76ef044-814b-42da-a7c5-d57186c0c6fc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f3bb7941-a9e2-4306-8a60-33b077d31572}" ma:internalName="TaxCatchAll" ma:showField="CatchAllData" ma:web="076ef044-814b-42da-a7c5-d57186c0c6f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4E94B83-44F8-4A4B-AFC4-A411AADA56C6}">
  <ds:schemaRefs>
    <ds:schemaRef ds:uri="http://schemas.microsoft.com/office/2006/metadata/properties"/>
    <ds:schemaRef ds:uri="http://schemas.microsoft.com/office/infopath/2007/PartnerControls"/>
    <ds:schemaRef ds:uri="778b8bfe-3721-4055-99cd-d9fa3268f622"/>
    <ds:schemaRef ds:uri="076ef044-814b-42da-a7c5-d57186c0c6fc"/>
  </ds:schemaRefs>
</ds:datastoreItem>
</file>

<file path=customXml/itemProps2.xml><?xml version="1.0" encoding="utf-8"?>
<ds:datastoreItem xmlns:ds="http://schemas.openxmlformats.org/officeDocument/2006/customXml" ds:itemID="{442A9170-6020-40B9-857F-DFFD06157BB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A8FC309-9CD3-4444-9CC3-106DF6719BE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78b8bfe-3721-4055-99cd-d9fa3268f622"/>
    <ds:schemaRef ds:uri="076ef044-814b-42da-a7c5-d57186c0c6f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232</Words>
  <Application>Microsoft Office PowerPoint</Application>
  <PresentationFormat>Widescreen</PresentationFormat>
  <Paragraphs>46</Paragraphs>
  <Slides>10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Arial</vt:lpstr>
      <vt:lpstr>Calibri</vt:lpstr>
      <vt:lpstr>Office Theme</vt:lpstr>
      <vt:lpstr>PowerPoint Presentation</vt:lpstr>
      <vt:lpstr>In this lesson I will:</vt:lpstr>
      <vt:lpstr>Revisit</vt:lpstr>
      <vt:lpstr>Synonyms</vt:lpstr>
      <vt:lpstr>Synonyms</vt:lpstr>
      <vt:lpstr>We can use a thesaurus to find synonyms for words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SLW1103</dc:creator>
  <cp:lastModifiedBy>Lydia Grove</cp:lastModifiedBy>
  <cp:revision>4</cp:revision>
  <dcterms:created xsi:type="dcterms:W3CDTF">2020-01-06T11:17:25Z</dcterms:created>
  <dcterms:modified xsi:type="dcterms:W3CDTF">2025-05-13T09:28:26Z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EAA3707B-0B1A-4261-A8DC-CCC1647049BB</vt:lpwstr>
  </property>
  <property fmtid="{D5CDD505-2E9C-101B-9397-08002B2CF9AE}" pid="3" name="ArticulatePath">
    <vt:lpwstr>Presentation1</vt:lpwstr>
  </property>
  <property fmtid="{D5CDD505-2E9C-101B-9397-08002B2CF9AE}" pid="4" name="ContentTypeId">
    <vt:lpwstr>0x0101008383CE1C7F93E9428FC8FF93BDC8F94E</vt:lpwstr>
  </property>
</Properties>
</file>