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65"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F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59"/>
    <p:restoredTop sz="94674"/>
  </p:normalViewPr>
  <p:slideViewPr>
    <p:cSldViewPr snapToGrid="0" snapToObjects="1">
      <p:cViewPr varScale="1">
        <p:scale>
          <a:sx n="76" d="100"/>
          <a:sy n="76" d="100"/>
        </p:scale>
        <p:origin x="60"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C777C-50E0-584E-A3BD-C8B0EC49EBF6}" type="datetimeFigureOut">
              <a:rPr lang="en-US" smtClean="0"/>
              <a:t>2/13/2025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71649-413F-8D48-9DFA-160BEAC8DB41}" type="slidenum">
              <a:rPr lang="en-US" smtClean="0"/>
              <a:t>‹#›</a:t>
            </a:fld>
            <a:endParaRPr lang="en-US"/>
          </a:p>
        </p:txBody>
      </p:sp>
    </p:spTree>
    <p:extLst>
      <p:ext uri="{BB962C8B-B14F-4D97-AF65-F5344CB8AC3E}">
        <p14:creationId xmlns:p14="http://schemas.microsoft.com/office/powerpoint/2010/main" val="3855439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471649-413F-8D48-9DFA-160BEAC8DB41}" type="slidenum">
              <a:rPr lang="en-US" smtClean="0"/>
              <a:t>1</a:t>
            </a:fld>
            <a:endParaRPr lang="en-US"/>
          </a:p>
        </p:txBody>
      </p:sp>
    </p:spTree>
    <p:extLst>
      <p:ext uri="{BB962C8B-B14F-4D97-AF65-F5344CB8AC3E}">
        <p14:creationId xmlns:p14="http://schemas.microsoft.com/office/powerpoint/2010/main" val="3143333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37E26-5BBF-604C-9A96-E9A5BADE95A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8E84622-7F5D-F04F-80C7-21013B76DD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1CAF0FB-3FFE-194A-B0CE-8A6022543AB0}"/>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5" name="Footer Placeholder 4">
            <a:extLst>
              <a:ext uri="{FF2B5EF4-FFF2-40B4-BE49-F238E27FC236}">
                <a16:creationId xmlns:a16="http://schemas.microsoft.com/office/drawing/2014/main" id="{CFACD913-FD0B-3D4B-95CC-49828C0742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D1AEB1-02DC-9B46-8641-72DD32491563}"/>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449810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12D33-F17B-6F40-A68E-4D2B3CC565A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39EBEC3-8AA2-B148-B8E2-7EC331C27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B39B8F8-DFB1-F041-B016-91F3F5FF63CC}"/>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5" name="Footer Placeholder 4">
            <a:extLst>
              <a:ext uri="{FF2B5EF4-FFF2-40B4-BE49-F238E27FC236}">
                <a16:creationId xmlns:a16="http://schemas.microsoft.com/office/drawing/2014/main" id="{060CE945-5D6F-C94D-9B42-C94BD541EE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809765-7618-3D4A-A406-DC745E69D0B6}"/>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1807584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299CE5-B757-4149-9711-67BE91EAA6B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ACC7057-27C3-134A-B5BA-958B4561326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813961-B70E-4545-B06B-DEEB61F9A87F}"/>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5" name="Footer Placeholder 4">
            <a:extLst>
              <a:ext uri="{FF2B5EF4-FFF2-40B4-BE49-F238E27FC236}">
                <a16:creationId xmlns:a16="http://schemas.microsoft.com/office/drawing/2014/main" id="{B3999CB7-45BE-934C-9113-E42B5CAC6D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03981-E475-E340-BF16-7B57A59A8696}"/>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1831489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8DCD8-5DB5-9543-9490-A76B45E8956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B0940FF-84E3-C043-85F7-18DD6660A45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6C025CF-CC9A-CB44-A37B-EDDAC8ED6033}"/>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5" name="Footer Placeholder 4">
            <a:extLst>
              <a:ext uri="{FF2B5EF4-FFF2-40B4-BE49-F238E27FC236}">
                <a16:creationId xmlns:a16="http://schemas.microsoft.com/office/drawing/2014/main" id="{1BBA13C5-2B34-0E4C-836A-5EAE910CEF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C94BAF-2464-4646-8930-EC4D074A907D}"/>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778025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2ECB7-74BE-9249-83F9-0AF63BB10F9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1822003-D125-F148-93DC-78B1CC0CA5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4DCA57F-A4F9-5C4E-A97D-36C250F32188}"/>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5" name="Footer Placeholder 4">
            <a:extLst>
              <a:ext uri="{FF2B5EF4-FFF2-40B4-BE49-F238E27FC236}">
                <a16:creationId xmlns:a16="http://schemas.microsoft.com/office/drawing/2014/main" id="{CEBD5375-78A4-2742-BF4C-F558E2BB8E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A8E025-E70C-EC44-9466-8B34782C97A2}"/>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2213353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3E70A-5C7D-904C-A05D-D247D560204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9F3B728-F3B8-C141-89F2-E267DF708D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49A2378-9B43-6042-9712-797B81FC6A5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BFF12E5-9844-E244-9D8B-931C0DD07460}"/>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6" name="Footer Placeholder 5">
            <a:extLst>
              <a:ext uri="{FF2B5EF4-FFF2-40B4-BE49-F238E27FC236}">
                <a16:creationId xmlns:a16="http://schemas.microsoft.com/office/drawing/2014/main" id="{88739F23-F7DD-2C4D-97AD-F607EBED4D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F8E04F-07A4-8D47-8920-55C7E5C8D79E}"/>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210676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D8752-9570-5B4C-84BC-75659C74442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83B035C-BF11-C441-843E-6E7A6D8A29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49A8F44-1790-A946-B98E-42E5A07CC9B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4E61767-1E9A-7247-8470-A12AF460D9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DA87B41-839F-DD48-B85A-C36C007F239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2C5B0CE-54BC-6B49-A6A0-442ECFFCB739}"/>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8" name="Footer Placeholder 7">
            <a:extLst>
              <a:ext uri="{FF2B5EF4-FFF2-40B4-BE49-F238E27FC236}">
                <a16:creationId xmlns:a16="http://schemas.microsoft.com/office/drawing/2014/main" id="{E2A7478B-0868-AF48-8D64-085DC4A4D6E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77EBB7-F2E7-E643-88A6-7AAF12B6CCE7}"/>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2941230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05C3B-6889-F444-B171-5D38AA04781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3C9B5E5-18FA-3949-B7B6-6250FE06353B}"/>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4" name="Footer Placeholder 3">
            <a:extLst>
              <a:ext uri="{FF2B5EF4-FFF2-40B4-BE49-F238E27FC236}">
                <a16:creationId xmlns:a16="http://schemas.microsoft.com/office/drawing/2014/main" id="{2ED8824C-B950-4A4A-B4F5-A91630ACBF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D94C375-6E7C-9B42-BAC2-EB3A1A3712D7}"/>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709753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5774F1-D036-BC40-B701-1FB910CA0F13}"/>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3" name="Footer Placeholder 2">
            <a:extLst>
              <a:ext uri="{FF2B5EF4-FFF2-40B4-BE49-F238E27FC236}">
                <a16:creationId xmlns:a16="http://schemas.microsoft.com/office/drawing/2014/main" id="{CE6016AA-B0F7-4849-96AB-766B11562C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4404CB6-32E4-3044-B0CD-681D7F88B161}"/>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3770010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60698-674E-B842-ABF6-D81195000DF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1170EC5-895E-AF44-B675-7AF7F61825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BC770B1-A3A5-E748-A64D-E2851DAD53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3AB9B96-15FA-6B44-9B87-6F32D06458A8}"/>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6" name="Footer Placeholder 5">
            <a:extLst>
              <a:ext uri="{FF2B5EF4-FFF2-40B4-BE49-F238E27FC236}">
                <a16:creationId xmlns:a16="http://schemas.microsoft.com/office/drawing/2014/main" id="{112718B2-91AA-1E4C-A33C-AE3CCAFAB2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7BB8E3-6A0E-6F43-884B-9832EE9BA08F}"/>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984177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D00F0-F62E-E941-A697-31443CED0FA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0FACDF3-116E-2149-A39E-D7CA75FCE1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1D7FBB-D924-D644-AABF-4E6DC7233B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6F31C1B-41D6-1B49-A336-3752E2555A90}"/>
              </a:ext>
            </a:extLst>
          </p:cNvPr>
          <p:cNvSpPr>
            <a:spLocks noGrp="1"/>
          </p:cNvSpPr>
          <p:nvPr>
            <p:ph type="dt" sz="half" idx="10"/>
          </p:nvPr>
        </p:nvSpPr>
        <p:spPr/>
        <p:txBody>
          <a:bodyPr/>
          <a:lstStyle/>
          <a:p>
            <a:fld id="{58E33D3C-342B-764B-85EF-BA97A40AB762}" type="datetimeFigureOut">
              <a:rPr lang="en-US" smtClean="0"/>
              <a:t>2/13/2025</a:t>
            </a:fld>
            <a:endParaRPr lang="en-US"/>
          </a:p>
        </p:txBody>
      </p:sp>
      <p:sp>
        <p:nvSpPr>
          <p:cNvPr id="6" name="Footer Placeholder 5">
            <a:extLst>
              <a:ext uri="{FF2B5EF4-FFF2-40B4-BE49-F238E27FC236}">
                <a16:creationId xmlns:a16="http://schemas.microsoft.com/office/drawing/2014/main" id="{95D5C7A7-F113-A54B-BC41-A39B5F4DFF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BFCE77-03C4-A54A-8CF6-C40087ED7723}"/>
              </a:ext>
            </a:extLst>
          </p:cNvPr>
          <p:cNvSpPr>
            <a:spLocks noGrp="1"/>
          </p:cNvSpPr>
          <p:nvPr>
            <p:ph type="sldNum" sz="quarter" idx="12"/>
          </p:nvPr>
        </p:nvSpPr>
        <p:spPr/>
        <p:txBody>
          <a:bodyPr/>
          <a:lstStyle/>
          <a:p>
            <a:fld id="{27CFBEB4-466D-7341-A44D-9B1480234679}" type="slidenum">
              <a:rPr lang="en-US" smtClean="0"/>
              <a:t>‹#›</a:t>
            </a:fld>
            <a:endParaRPr lang="en-US"/>
          </a:p>
        </p:txBody>
      </p:sp>
    </p:spTree>
    <p:extLst>
      <p:ext uri="{BB962C8B-B14F-4D97-AF65-F5344CB8AC3E}">
        <p14:creationId xmlns:p14="http://schemas.microsoft.com/office/powerpoint/2010/main" val="3911035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1C3E5D-6CC5-3740-BC89-2FBB39C529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501550B-41B3-E043-B105-EF14F48980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D6BAA69-4F78-FF40-A88D-C750ED26F4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E33D3C-342B-764B-85EF-BA97A40AB762}" type="datetimeFigureOut">
              <a:rPr lang="en-US" smtClean="0"/>
              <a:t>2/13/2025</a:t>
            </a:fld>
            <a:endParaRPr lang="en-US"/>
          </a:p>
        </p:txBody>
      </p:sp>
      <p:sp>
        <p:nvSpPr>
          <p:cNvPr id="5" name="Footer Placeholder 4">
            <a:extLst>
              <a:ext uri="{FF2B5EF4-FFF2-40B4-BE49-F238E27FC236}">
                <a16:creationId xmlns:a16="http://schemas.microsoft.com/office/drawing/2014/main" id="{729699CF-0257-A942-A7A1-4C3D1C77C5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FE30D6-CB44-1244-BFBC-A9083C800F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FBEB4-466D-7341-A44D-9B1480234679}" type="slidenum">
              <a:rPr lang="en-US" smtClean="0"/>
              <a:t>‹#›</a:t>
            </a:fld>
            <a:endParaRPr lang="en-US"/>
          </a:p>
        </p:txBody>
      </p:sp>
    </p:spTree>
    <p:extLst>
      <p:ext uri="{BB962C8B-B14F-4D97-AF65-F5344CB8AC3E}">
        <p14:creationId xmlns:p14="http://schemas.microsoft.com/office/powerpoint/2010/main" val="2790419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0DDFCD2-AC08-B441-A7EB-9A260BEEEFCE}"/>
              </a:ext>
            </a:extLst>
          </p:cNvPr>
          <p:cNvPicPr>
            <a:picLocks noChangeAspect="1"/>
          </p:cNvPicPr>
          <p:nvPr/>
        </p:nvPicPr>
        <p:blipFill>
          <a:blip r:embed="rId3"/>
          <a:stretch>
            <a:fillRect/>
          </a:stretch>
        </p:blipFill>
        <p:spPr>
          <a:xfrm>
            <a:off x="3708400" y="2768600"/>
            <a:ext cx="4775200" cy="660400"/>
          </a:xfrm>
          <a:prstGeom prst="rect">
            <a:avLst/>
          </a:prstGeom>
        </p:spPr>
      </p:pic>
      <p:sp>
        <p:nvSpPr>
          <p:cNvPr id="12" name="Google Shape;97;p2">
            <a:extLst>
              <a:ext uri="{FF2B5EF4-FFF2-40B4-BE49-F238E27FC236}">
                <a16:creationId xmlns:a16="http://schemas.microsoft.com/office/drawing/2014/main" id="{48CE56D9-AEB4-6B4C-BE15-7A3D147DED6E}"/>
              </a:ext>
            </a:extLst>
          </p:cNvPr>
          <p:cNvSpPr txBox="1">
            <a:spLocks/>
          </p:cNvSpPr>
          <p:nvPr/>
        </p:nvSpPr>
        <p:spPr>
          <a:xfrm>
            <a:off x="1814673" y="3583055"/>
            <a:ext cx="8562654" cy="1325563"/>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400"/>
            </a:pPr>
            <a:r>
              <a:rPr lang="en-GB" sz="5400" b="1" dirty="0"/>
              <a:t>Annotated Text</a:t>
            </a:r>
            <a:endParaRPr lang="en-GB" sz="5000" dirty="0">
              <a:latin typeface="Trebuchet MS"/>
              <a:ea typeface="Trebuchet MS"/>
              <a:cs typeface="Trebuchet MS"/>
              <a:sym typeface="Trebuchet MS"/>
            </a:endParaRPr>
          </a:p>
        </p:txBody>
      </p:sp>
      <p:pic>
        <p:nvPicPr>
          <p:cNvPr id="5" name="Picture 4">
            <a:extLst>
              <a:ext uri="{FF2B5EF4-FFF2-40B4-BE49-F238E27FC236}">
                <a16:creationId xmlns:a16="http://schemas.microsoft.com/office/drawing/2014/main" id="{C9D8A8B0-9679-1A46-91C1-28067C57D1B2}"/>
              </a:ext>
            </a:extLst>
          </p:cNvPr>
          <p:cNvPicPr>
            <a:picLocks noChangeAspect="1"/>
          </p:cNvPicPr>
          <p:nvPr/>
        </p:nvPicPr>
        <p:blipFill>
          <a:blip r:embed="rId4"/>
          <a:stretch>
            <a:fillRect/>
          </a:stretch>
        </p:blipFill>
        <p:spPr>
          <a:xfrm>
            <a:off x="363120" y="1635760"/>
            <a:ext cx="11465759" cy="1213380"/>
          </a:xfrm>
          <a:prstGeom prst="rect">
            <a:avLst/>
          </a:prstGeom>
        </p:spPr>
      </p:pic>
      <p:pic>
        <p:nvPicPr>
          <p:cNvPr id="15" name="Picture 14">
            <a:extLst>
              <a:ext uri="{FF2B5EF4-FFF2-40B4-BE49-F238E27FC236}">
                <a16:creationId xmlns:a16="http://schemas.microsoft.com/office/drawing/2014/main" id="{F967466C-A678-BA4E-9AAC-6DF13C2EB9FD}"/>
              </a:ext>
            </a:extLst>
          </p:cNvPr>
          <p:cNvPicPr>
            <a:picLocks noChangeAspect="1"/>
          </p:cNvPicPr>
          <p:nvPr/>
        </p:nvPicPr>
        <p:blipFill>
          <a:blip r:embed="rId5"/>
          <a:stretch>
            <a:fillRect/>
          </a:stretch>
        </p:blipFill>
        <p:spPr>
          <a:xfrm>
            <a:off x="0" y="2417704"/>
            <a:ext cx="12192000" cy="4440296"/>
          </a:xfrm>
          <a:prstGeom prst="rect">
            <a:avLst/>
          </a:prstGeom>
        </p:spPr>
      </p:pic>
    </p:spTree>
    <p:extLst>
      <p:ext uri="{BB962C8B-B14F-4D97-AF65-F5344CB8AC3E}">
        <p14:creationId xmlns:p14="http://schemas.microsoft.com/office/powerpoint/2010/main" val="445569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60C37E6-C2A1-AA41-B57A-FAFCD055F481}"/>
              </a:ext>
            </a:extLst>
          </p:cNvPr>
          <p:cNvPicPr>
            <a:picLocks noChangeAspect="1"/>
          </p:cNvPicPr>
          <p:nvPr/>
        </p:nvPicPr>
        <p:blipFill>
          <a:blip r:embed="rId2"/>
          <a:stretch>
            <a:fillRect/>
          </a:stretch>
        </p:blipFill>
        <p:spPr>
          <a:xfrm>
            <a:off x="-56707" y="2417704"/>
            <a:ext cx="12192000" cy="4440296"/>
          </a:xfrm>
          <a:prstGeom prst="rect">
            <a:avLst/>
          </a:prstGeom>
        </p:spPr>
      </p:pic>
      <p:pic>
        <p:nvPicPr>
          <p:cNvPr id="9" name="Picture 8">
            <a:extLst>
              <a:ext uri="{FF2B5EF4-FFF2-40B4-BE49-F238E27FC236}">
                <a16:creationId xmlns:a16="http://schemas.microsoft.com/office/drawing/2014/main" id="{98D3C4CD-DE65-A34B-90B9-B81419907A43}"/>
              </a:ext>
            </a:extLst>
          </p:cNvPr>
          <p:cNvPicPr>
            <a:picLocks noChangeAspect="1"/>
          </p:cNvPicPr>
          <p:nvPr/>
        </p:nvPicPr>
        <p:blipFill rotWithShape="1">
          <a:blip r:embed="rId3"/>
          <a:srcRect t="4654" b="-1"/>
          <a:stretch/>
        </p:blipFill>
        <p:spPr>
          <a:xfrm>
            <a:off x="3690796" y="2351563"/>
            <a:ext cx="4918947" cy="2418900"/>
          </a:xfrm>
          <a:prstGeom prst="rect">
            <a:avLst/>
          </a:prstGeom>
        </p:spPr>
      </p:pic>
      <p:pic>
        <p:nvPicPr>
          <p:cNvPr id="8" name="Picture 7">
            <a:extLst>
              <a:ext uri="{FF2B5EF4-FFF2-40B4-BE49-F238E27FC236}">
                <a16:creationId xmlns:a16="http://schemas.microsoft.com/office/drawing/2014/main" id="{71D47247-97E2-164A-A72B-B3BB81F69D57}"/>
              </a:ext>
            </a:extLst>
          </p:cNvPr>
          <p:cNvPicPr>
            <a:picLocks noChangeAspect="1"/>
          </p:cNvPicPr>
          <p:nvPr/>
        </p:nvPicPr>
        <p:blipFill rotWithShape="1">
          <a:blip r:embed="rId4"/>
          <a:srcRect b="3106"/>
          <a:stretch/>
        </p:blipFill>
        <p:spPr>
          <a:xfrm>
            <a:off x="3690796" y="304889"/>
            <a:ext cx="4918947" cy="2044908"/>
          </a:xfrm>
          <a:prstGeom prst="rect">
            <a:avLst/>
          </a:prstGeom>
        </p:spPr>
      </p:pic>
      <p:sp>
        <p:nvSpPr>
          <p:cNvPr id="13" name="Rounded Rectangle 12">
            <a:extLst>
              <a:ext uri="{FF2B5EF4-FFF2-40B4-BE49-F238E27FC236}">
                <a16:creationId xmlns:a16="http://schemas.microsoft.com/office/drawing/2014/main" id="{39BA1DE2-793D-EB44-9526-5202E714FA07}"/>
              </a:ext>
            </a:extLst>
          </p:cNvPr>
          <p:cNvSpPr/>
          <p:nvPr/>
        </p:nvSpPr>
        <p:spPr>
          <a:xfrm>
            <a:off x="9186530" y="768372"/>
            <a:ext cx="2770838" cy="2757288"/>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The setting is described using a variety of senses to create a fuller image for the reader:</a:t>
            </a:r>
            <a:endParaRPr lang="en-GB" dirty="0"/>
          </a:p>
          <a:p>
            <a:r>
              <a:rPr lang="en-GB" b="1" dirty="0"/>
              <a:t>sight - </a:t>
            </a:r>
            <a:r>
              <a:rPr lang="en-GB" i="1" dirty="0"/>
              <a:t>rain lashed down</a:t>
            </a:r>
            <a:endParaRPr lang="en-GB" dirty="0"/>
          </a:p>
          <a:p>
            <a:r>
              <a:rPr lang="en-GB" b="1" dirty="0"/>
              <a:t>sound - </a:t>
            </a:r>
            <a:r>
              <a:rPr lang="en-GB" i="1" dirty="0"/>
              <a:t>grunting and bellowing</a:t>
            </a:r>
            <a:endParaRPr lang="en-GB" dirty="0"/>
          </a:p>
          <a:p>
            <a:r>
              <a:rPr lang="en-GB" b="1" dirty="0"/>
              <a:t>feeling/touch - </a:t>
            </a:r>
            <a:r>
              <a:rPr lang="en-GB" i="1" dirty="0"/>
              <a:t>muscles ached</a:t>
            </a:r>
            <a:endParaRPr lang="en-GB" dirty="0"/>
          </a:p>
        </p:txBody>
      </p:sp>
      <p:sp>
        <p:nvSpPr>
          <p:cNvPr id="14" name="Rounded Rectangle 13">
            <a:extLst>
              <a:ext uri="{FF2B5EF4-FFF2-40B4-BE49-F238E27FC236}">
                <a16:creationId xmlns:a16="http://schemas.microsoft.com/office/drawing/2014/main" id="{4D6D76A0-A737-FF43-8963-4EC1DF4D46F0}"/>
              </a:ext>
            </a:extLst>
          </p:cNvPr>
          <p:cNvSpPr/>
          <p:nvPr/>
        </p:nvSpPr>
        <p:spPr>
          <a:xfrm>
            <a:off x="212651" y="2903482"/>
            <a:ext cx="2770838" cy="1866981"/>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short resolution brings the journey to an end.</a:t>
            </a:r>
            <a:endParaRPr lang="en-GB" dirty="0"/>
          </a:p>
          <a:p>
            <a:r>
              <a:rPr lang="en-GB" b="1" dirty="0"/>
              <a:t>In the ending, the main character’s feelings about home are suggested.</a:t>
            </a:r>
            <a:endParaRPr lang="en-GB" dirty="0"/>
          </a:p>
        </p:txBody>
      </p:sp>
    </p:spTree>
    <p:extLst>
      <p:ext uri="{BB962C8B-B14F-4D97-AF65-F5344CB8AC3E}">
        <p14:creationId xmlns:p14="http://schemas.microsoft.com/office/powerpoint/2010/main" val="2704590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03A463D-7790-C54F-A8A2-FD7E9AD83C00}"/>
              </a:ext>
            </a:extLst>
          </p:cNvPr>
          <p:cNvPicPr>
            <a:picLocks noChangeAspect="1"/>
          </p:cNvPicPr>
          <p:nvPr/>
        </p:nvPicPr>
        <p:blipFill>
          <a:blip r:embed="rId2"/>
          <a:stretch>
            <a:fillRect/>
          </a:stretch>
        </p:blipFill>
        <p:spPr>
          <a:xfrm>
            <a:off x="3702463" y="2157000"/>
            <a:ext cx="4703190" cy="2884623"/>
          </a:xfrm>
          <a:prstGeom prst="rect">
            <a:avLst/>
          </a:prstGeom>
        </p:spPr>
      </p:pic>
      <p:pic>
        <p:nvPicPr>
          <p:cNvPr id="11" name="Picture 10">
            <a:extLst>
              <a:ext uri="{FF2B5EF4-FFF2-40B4-BE49-F238E27FC236}">
                <a16:creationId xmlns:a16="http://schemas.microsoft.com/office/drawing/2014/main" id="{CDE891D8-7D8F-5948-A54A-F0CB3569C417}"/>
              </a:ext>
            </a:extLst>
          </p:cNvPr>
          <p:cNvPicPr>
            <a:picLocks noChangeAspect="1"/>
          </p:cNvPicPr>
          <p:nvPr/>
        </p:nvPicPr>
        <p:blipFill>
          <a:blip r:embed="rId3"/>
          <a:stretch>
            <a:fillRect/>
          </a:stretch>
        </p:blipFill>
        <p:spPr>
          <a:xfrm>
            <a:off x="0" y="2417704"/>
            <a:ext cx="12192000" cy="4440296"/>
          </a:xfrm>
          <a:prstGeom prst="rect">
            <a:avLst/>
          </a:prstGeom>
        </p:spPr>
      </p:pic>
      <p:sp>
        <p:nvSpPr>
          <p:cNvPr id="6" name="Rounded Rectangle 5">
            <a:extLst>
              <a:ext uri="{FF2B5EF4-FFF2-40B4-BE49-F238E27FC236}">
                <a16:creationId xmlns:a16="http://schemas.microsoft.com/office/drawing/2014/main" id="{E400F1C7-C80F-544D-86B7-D98341FB8AC2}"/>
              </a:ext>
            </a:extLst>
          </p:cNvPr>
          <p:cNvSpPr/>
          <p:nvPr/>
        </p:nvSpPr>
        <p:spPr>
          <a:xfrm>
            <a:off x="9186530" y="2402527"/>
            <a:ext cx="2770838" cy="1818599"/>
          </a:xfrm>
          <a:prstGeom prst="roundRect">
            <a:avLst/>
          </a:prstGeom>
          <a:ln w="28575">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non-defining relative clause is used (beginning with the relative pronoun </a:t>
            </a:r>
            <a:r>
              <a:rPr lang="en-GB" i="1" dirty="0"/>
              <a:t>which</a:t>
            </a:r>
            <a:r>
              <a:rPr lang="en-GB" b="1" dirty="0"/>
              <a:t>) to </a:t>
            </a:r>
            <a:r>
              <a:rPr lang="en-GB" b="1" dirty="0" err="1"/>
              <a:t>givemore</a:t>
            </a:r>
            <a:r>
              <a:rPr lang="en-GB" b="1" dirty="0"/>
              <a:t> information about the Beagle</a:t>
            </a:r>
            <a:endParaRPr lang="en-GB" dirty="0"/>
          </a:p>
        </p:txBody>
      </p:sp>
      <p:pic>
        <p:nvPicPr>
          <p:cNvPr id="13" name="Picture 12">
            <a:extLst>
              <a:ext uri="{FF2B5EF4-FFF2-40B4-BE49-F238E27FC236}">
                <a16:creationId xmlns:a16="http://schemas.microsoft.com/office/drawing/2014/main" id="{FB8712F6-0A34-3442-8AB2-BFD947D3EEA4}"/>
              </a:ext>
            </a:extLst>
          </p:cNvPr>
          <p:cNvPicPr>
            <a:picLocks noChangeAspect="1"/>
          </p:cNvPicPr>
          <p:nvPr/>
        </p:nvPicPr>
        <p:blipFill>
          <a:blip r:embed="rId4"/>
          <a:stretch>
            <a:fillRect/>
          </a:stretch>
        </p:blipFill>
        <p:spPr>
          <a:xfrm>
            <a:off x="3670249" y="119125"/>
            <a:ext cx="4703190" cy="2085967"/>
          </a:xfrm>
          <a:prstGeom prst="rect">
            <a:avLst/>
          </a:prstGeom>
        </p:spPr>
      </p:pic>
      <p:sp>
        <p:nvSpPr>
          <p:cNvPr id="19" name="Rounded Rectangle 18">
            <a:extLst>
              <a:ext uri="{FF2B5EF4-FFF2-40B4-BE49-F238E27FC236}">
                <a16:creationId xmlns:a16="http://schemas.microsoft.com/office/drawing/2014/main" id="{92CE630A-D026-EA40-B958-633D57670C7A}"/>
              </a:ext>
            </a:extLst>
          </p:cNvPr>
          <p:cNvSpPr/>
          <p:nvPr/>
        </p:nvSpPr>
        <p:spPr>
          <a:xfrm>
            <a:off x="9186530" y="311449"/>
            <a:ext cx="2770838" cy="1893644"/>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This narrative, written in the first person, tells a story from part of Charles Darwin’s voyage on The Beagle between </a:t>
            </a:r>
            <a:br>
              <a:rPr lang="en-GB" b="1" dirty="0"/>
            </a:br>
            <a:r>
              <a:rPr lang="en-GB" b="1" dirty="0"/>
              <a:t>1831-1836.</a:t>
            </a:r>
            <a:endParaRPr lang="en-GB" dirty="0"/>
          </a:p>
        </p:txBody>
      </p:sp>
      <p:sp>
        <p:nvSpPr>
          <p:cNvPr id="20" name="Rounded Rectangle 19">
            <a:extLst>
              <a:ext uri="{FF2B5EF4-FFF2-40B4-BE49-F238E27FC236}">
                <a16:creationId xmlns:a16="http://schemas.microsoft.com/office/drawing/2014/main" id="{7D2DCA4F-CB6A-7746-9C89-B1B8B6FA43B9}"/>
              </a:ext>
            </a:extLst>
          </p:cNvPr>
          <p:cNvSpPr/>
          <p:nvPr/>
        </p:nvSpPr>
        <p:spPr>
          <a:xfrm>
            <a:off x="234632" y="311448"/>
            <a:ext cx="2686954" cy="4132961"/>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The introduction gives hints to the reader about the the journey (on a ship, as sailors are mentioned) and why it is taking place (to collect specimens and collect and observe animals) and introduces the main character (Charles), suggesting that he may be wealthy as he has a servant.</a:t>
            </a:r>
            <a:endParaRPr lang="en-GB" dirty="0"/>
          </a:p>
        </p:txBody>
      </p:sp>
    </p:spTree>
    <p:extLst>
      <p:ext uri="{BB962C8B-B14F-4D97-AF65-F5344CB8AC3E}">
        <p14:creationId xmlns:p14="http://schemas.microsoft.com/office/powerpoint/2010/main" val="4239217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326673F-78CE-AC43-ABB1-144EC09D7F90}"/>
              </a:ext>
            </a:extLst>
          </p:cNvPr>
          <p:cNvPicPr>
            <a:picLocks noChangeAspect="1"/>
          </p:cNvPicPr>
          <p:nvPr/>
        </p:nvPicPr>
        <p:blipFill>
          <a:blip r:embed="rId2"/>
          <a:stretch>
            <a:fillRect/>
          </a:stretch>
        </p:blipFill>
        <p:spPr>
          <a:xfrm>
            <a:off x="0" y="2433256"/>
            <a:ext cx="12192000" cy="4440296"/>
          </a:xfrm>
          <a:prstGeom prst="rect">
            <a:avLst/>
          </a:prstGeom>
        </p:spPr>
      </p:pic>
      <p:pic>
        <p:nvPicPr>
          <p:cNvPr id="15" name="Picture 14">
            <a:extLst>
              <a:ext uri="{FF2B5EF4-FFF2-40B4-BE49-F238E27FC236}">
                <a16:creationId xmlns:a16="http://schemas.microsoft.com/office/drawing/2014/main" id="{8FB019CD-4E06-374E-AED5-61205108AFDB}"/>
              </a:ext>
            </a:extLst>
          </p:cNvPr>
          <p:cNvPicPr>
            <a:picLocks noChangeAspect="1"/>
          </p:cNvPicPr>
          <p:nvPr/>
        </p:nvPicPr>
        <p:blipFill>
          <a:blip r:embed="rId3"/>
          <a:stretch>
            <a:fillRect/>
          </a:stretch>
        </p:blipFill>
        <p:spPr>
          <a:xfrm>
            <a:off x="3690797" y="2592775"/>
            <a:ext cx="4939495" cy="982815"/>
          </a:xfrm>
          <a:prstGeom prst="rect">
            <a:avLst/>
          </a:prstGeom>
        </p:spPr>
      </p:pic>
      <p:pic>
        <p:nvPicPr>
          <p:cNvPr id="16" name="Picture 15">
            <a:extLst>
              <a:ext uri="{FF2B5EF4-FFF2-40B4-BE49-F238E27FC236}">
                <a16:creationId xmlns:a16="http://schemas.microsoft.com/office/drawing/2014/main" id="{D203A9EE-F6D0-AC40-A08E-373508F93021}"/>
              </a:ext>
            </a:extLst>
          </p:cNvPr>
          <p:cNvPicPr>
            <a:picLocks noChangeAspect="1"/>
          </p:cNvPicPr>
          <p:nvPr/>
        </p:nvPicPr>
        <p:blipFill>
          <a:blip r:embed="rId4"/>
          <a:stretch>
            <a:fillRect/>
          </a:stretch>
        </p:blipFill>
        <p:spPr>
          <a:xfrm>
            <a:off x="3670249" y="634185"/>
            <a:ext cx="4939495" cy="2019185"/>
          </a:xfrm>
          <a:prstGeom prst="rect">
            <a:avLst/>
          </a:prstGeom>
        </p:spPr>
      </p:pic>
      <p:pic>
        <p:nvPicPr>
          <p:cNvPr id="6" name="Picture 5">
            <a:extLst>
              <a:ext uri="{FF2B5EF4-FFF2-40B4-BE49-F238E27FC236}">
                <a16:creationId xmlns:a16="http://schemas.microsoft.com/office/drawing/2014/main" id="{504A1EEB-0015-DD4F-8BF1-C6AEDF363495}"/>
              </a:ext>
            </a:extLst>
          </p:cNvPr>
          <p:cNvPicPr>
            <a:picLocks noChangeAspect="1"/>
          </p:cNvPicPr>
          <p:nvPr/>
        </p:nvPicPr>
        <p:blipFill>
          <a:blip r:embed="rId5"/>
          <a:stretch>
            <a:fillRect/>
          </a:stretch>
        </p:blipFill>
        <p:spPr>
          <a:xfrm>
            <a:off x="3670249" y="3645134"/>
            <a:ext cx="4939496" cy="694054"/>
          </a:xfrm>
          <a:prstGeom prst="rect">
            <a:avLst/>
          </a:prstGeom>
        </p:spPr>
      </p:pic>
      <p:sp>
        <p:nvSpPr>
          <p:cNvPr id="21" name="Rounded Rectangle 20">
            <a:extLst>
              <a:ext uri="{FF2B5EF4-FFF2-40B4-BE49-F238E27FC236}">
                <a16:creationId xmlns:a16="http://schemas.microsoft.com/office/drawing/2014/main" id="{AC9A1FA6-004B-AA44-A22F-37989695AE7C}"/>
              </a:ext>
            </a:extLst>
          </p:cNvPr>
          <p:cNvSpPr/>
          <p:nvPr/>
        </p:nvSpPr>
        <p:spPr>
          <a:xfrm>
            <a:off x="230604" y="2906551"/>
            <a:ext cx="2173549" cy="1867637"/>
          </a:xfrm>
          <a:prstGeom prst="roundRect">
            <a:avLst/>
          </a:prstGeom>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Examples of Tier 2 and 3 vocabulary and statutory spelling words taught used throughout text.</a:t>
            </a:r>
            <a:endParaRPr lang="en-GB" dirty="0"/>
          </a:p>
        </p:txBody>
      </p:sp>
      <p:sp>
        <p:nvSpPr>
          <p:cNvPr id="22" name="Rounded Rectangle 21">
            <a:extLst>
              <a:ext uri="{FF2B5EF4-FFF2-40B4-BE49-F238E27FC236}">
                <a16:creationId xmlns:a16="http://schemas.microsoft.com/office/drawing/2014/main" id="{1FAC78B2-F1DD-FF47-9AAD-D59A8B7EED3A}"/>
              </a:ext>
            </a:extLst>
          </p:cNvPr>
          <p:cNvSpPr/>
          <p:nvPr/>
        </p:nvSpPr>
        <p:spPr>
          <a:xfrm>
            <a:off x="9186530" y="311448"/>
            <a:ext cx="2770838" cy="2462213"/>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Dialogue is used to give details about the character. The reader can infer that Charles doesn’t enjoy sailing by his comments about going back on board the ship.</a:t>
            </a:r>
            <a:endParaRPr lang="en-GB" dirty="0"/>
          </a:p>
        </p:txBody>
      </p:sp>
    </p:spTree>
    <p:extLst>
      <p:ext uri="{BB962C8B-B14F-4D97-AF65-F5344CB8AC3E}">
        <p14:creationId xmlns:p14="http://schemas.microsoft.com/office/powerpoint/2010/main" val="2174613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326673F-78CE-AC43-ABB1-144EC09D7F90}"/>
              </a:ext>
            </a:extLst>
          </p:cNvPr>
          <p:cNvPicPr>
            <a:picLocks noChangeAspect="1"/>
          </p:cNvPicPr>
          <p:nvPr/>
        </p:nvPicPr>
        <p:blipFill>
          <a:blip r:embed="rId2"/>
          <a:stretch>
            <a:fillRect/>
          </a:stretch>
        </p:blipFill>
        <p:spPr>
          <a:xfrm>
            <a:off x="0" y="2436913"/>
            <a:ext cx="12192000" cy="4440296"/>
          </a:xfrm>
          <a:prstGeom prst="rect">
            <a:avLst/>
          </a:prstGeom>
        </p:spPr>
      </p:pic>
      <p:sp>
        <p:nvSpPr>
          <p:cNvPr id="22" name="Rounded Rectangle 21">
            <a:extLst>
              <a:ext uri="{FF2B5EF4-FFF2-40B4-BE49-F238E27FC236}">
                <a16:creationId xmlns:a16="http://schemas.microsoft.com/office/drawing/2014/main" id="{1FAC78B2-F1DD-FF47-9AAD-D59A8B7EED3A}"/>
              </a:ext>
            </a:extLst>
          </p:cNvPr>
          <p:cNvSpPr/>
          <p:nvPr/>
        </p:nvSpPr>
        <p:spPr>
          <a:xfrm>
            <a:off x="9186530" y="2609263"/>
            <a:ext cx="2770838" cy="1473640"/>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Dialogue is used to advance action, indicating that there had been previous earthquakes.</a:t>
            </a:r>
            <a:endParaRPr lang="en-GB" dirty="0"/>
          </a:p>
        </p:txBody>
      </p:sp>
      <p:pic>
        <p:nvPicPr>
          <p:cNvPr id="3" name="Picture 2">
            <a:extLst>
              <a:ext uri="{FF2B5EF4-FFF2-40B4-BE49-F238E27FC236}">
                <a16:creationId xmlns:a16="http://schemas.microsoft.com/office/drawing/2014/main" id="{D687D426-5DBD-424D-8EB7-42F61BF141DB}"/>
              </a:ext>
            </a:extLst>
          </p:cNvPr>
          <p:cNvPicPr>
            <a:picLocks noChangeAspect="1"/>
          </p:cNvPicPr>
          <p:nvPr/>
        </p:nvPicPr>
        <p:blipFill>
          <a:blip r:embed="rId3"/>
          <a:stretch>
            <a:fillRect/>
          </a:stretch>
        </p:blipFill>
        <p:spPr>
          <a:xfrm>
            <a:off x="3626252" y="243299"/>
            <a:ext cx="4939495" cy="4286338"/>
          </a:xfrm>
          <a:prstGeom prst="rect">
            <a:avLst/>
          </a:prstGeom>
        </p:spPr>
      </p:pic>
      <p:sp>
        <p:nvSpPr>
          <p:cNvPr id="11" name="Rounded Rectangle 10">
            <a:extLst>
              <a:ext uri="{FF2B5EF4-FFF2-40B4-BE49-F238E27FC236}">
                <a16:creationId xmlns:a16="http://schemas.microsoft.com/office/drawing/2014/main" id="{A0C8A317-C1E5-2D4B-B48E-F6637D9D8FD2}"/>
              </a:ext>
            </a:extLst>
          </p:cNvPr>
          <p:cNvSpPr/>
          <p:nvPr/>
        </p:nvSpPr>
        <p:spPr>
          <a:xfrm>
            <a:off x="9186530" y="567438"/>
            <a:ext cx="2770838" cy="1537809"/>
          </a:xfrm>
          <a:prstGeom prst="roundRect">
            <a:avLst/>
          </a:prstGeom>
          <a:ln w="28575">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fronted adverbial, indicating time, is used to link ideas within a paragraph, punctuated correctly with a comma.</a:t>
            </a:r>
            <a:endParaRPr lang="en-GB" dirty="0"/>
          </a:p>
        </p:txBody>
      </p:sp>
      <p:sp>
        <p:nvSpPr>
          <p:cNvPr id="12" name="Rounded Rectangle 11">
            <a:extLst>
              <a:ext uri="{FF2B5EF4-FFF2-40B4-BE49-F238E27FC236}">
                <a16:creationId xmlns:a16="http://schemas.microsoft.com/office/drawing/2014/main" id="{EE042232-0409-0D4E-9CC2-82D98AB5272D}"/>
              </a:ext>
            </a:extLst>
          </p:cNvPr>
          <p:cNvSpPr/>
          <p:nvPr/>
        </p:nvSpPr>
        <p:spPr>
          <a:xfrm>
            <a:off x="230604" y="333892"/>
            <a:ext cx="2770838" cy="1867048"/>
          </a:xfrm>
          <a:prstGeom prst="roundRect">
            <a:avLst/>
          </a:prstGeom>
          <a:ln w="28575">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non-defining relative clause is used (beginning with the relative pronoun </a:t>
            </a:r>
            <a:r>
              <a:rPr lang="en-GB" i="1" dirty="0"/>
              <a:t>which</a:t>
            </a:r>
            <a:r>
              <a:rPr lang="en-GB" b="1" dirty="0"/>
              <a:t>) to give more information about the boats.</a:t>
            </a:r>
            <a:endParaRPr lang="en-GB" dirty="0"/>
          </a:p>
        </p:txBody>
      </p:sp>
      <p:sp>
        <p:nvSpPr>
          <p:cNvPr id="13" name="Rounded Rectangle 12">
            <a:extLst>
              <a:ext uri="{FF2B5EF4-FFF2-40B4-BE49-F238E27FC236}">
                <a16:creationId xmlns:a16="http://schemas.microsoft.com/office/drawing/2014/main" id="{827ABC63-E60C-994F-BED4-CF855CB781BB}"/>
              </a:ext>
            </a:extLst>
          </p:cNvPr>
          <p:cNvSpPr/>
          <p:nvPr/>
        </p:nvSpPr>
        <p:spPr>
          <a:xfrm>
            <a:off x="230604" y="2609262"/>
            <a:ext cx="2770838" cy="1867637"/>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The character encounters a series of </a:t>
            </a:r>
            <a:r>
              <a:rPr lang="en-GB" b="1" dirty="0" err="1"/>
              <a:t>probems</a:t>
            </a:r>
            <a:r>
              <a:rPr lang="en-GB" b="1" dirty="0"/>
              <a:t> on his journey: an earthquake; the wind causing rough seas; the tsunami that hit islands.</a:t>
            </a:r>
            <a:endParaRPr lang="en-GB" dirty="0"/>
          </a:p>
        </p:txBody>
      </p:sp>
    </p:spTree>
    <p:extLst>
      <p:ext uri="{BB962C8B-B14F-4D97-AF65-F5344CB8AC3E}">
        <p14:creationId xmlns:p14="http://schemas.microsoft.com/office/powerpoint/2010/main" val="1593636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AB0DFB0-FB21-8141-8E2F-0487BAC65E0E}"/>
              </a:ext>
            </a:extLst>
          </p:cNvPr>
          <p:cNvPicPr>
            <a:picLocks noChangeAspect="1"/>
          </p:cNvPicPr>
          <p:nvPr/>
        </p:nvPicPr>
        <p:blipFill>
          <a:blip r:embed="rId2"/>
          <a:stretch>
            <a:fillRect/>
          </a:stretch>
        </p:blipFill>
        <p:spPr>
          <a:xfrm>
            <a:off x="3690796" y="3387904"/>
            <a:ext cx="4918947" cy="1548558"/>
          </a:xfrm>
          <a:prstGeom prst="rect">
            <a:avLst/>
          </a:prstGeom>
        </p:spPr>
      </p:pic>
      <p:pic>
        <p:nvPicPr>
          <p:cNvPr id="9" name="Picture 8">
            <a:extLst>
              <a:ext uri="{FF2B5EF4-FFF2-40B4-BE49-F238E27FC236}">
                <a16:creationId xmlns:a16="http://schemas.microsoft.com/office/drawing/2014/main" id="{217177D1-2C53-5E44-A139-5B9C0D66F7C4}"/>
              </a:ext>
            </a:extLst>
          </p:cNvPr>
          <p:cNvPicPr>
            <a:picLocks noChangeAspect="1"/>
          </p:cNvPicPr>
          <p:nvPr/>
        </p:nvPicPr>
        <p:blipFill>
          <a:blip r:embed="rId3"/>
          <a:stretch>
            <a:fillRect/>
          </a:stretch>
        </p:blipFill>
        <p:spPr>
          <a:xfrm>
            <a:off x="0" y="2417704"/>
            <a:ext cx="12192000" cy="4440296"/>
          </a:xfrm>
          <a:prstGeom prst="rect">
            <a:avLst/>
          </a:prstGeom>
        </p:spPr>
      </p:pic>
      <p:pic>
        <p:nvPicPr>
          <p:cNvPr id="20" name="Picture 19">
            <a:extLst>
              <a:ext uri="{FF2B5EF4-FFF2-40B4-BE49-F238E27FC236}">
                <a16:creationId xmlns:a16="http://schemas.microsoft.com/office/drawing/2014/main" id="{B2F19443-E7ED-3C40-B26B-85A1D02069D8}"/>
              </a:ext>
            </a:extLst>
          </p:cNvPr>
          <p:cNvPicPr>
            <a:picLocks noChangeAspect="1"/>
          </p:cNvPicPr>
          <p:nvPr/>
        </p:nvPicPr>
        <p:blipFill>
          <a:blip r:embed="rId4"/>
          <a:stretch>
            <a:fillRect/>
          </a:stretch>
        </p:blipFill>
        <p:spPr>
          <a:xfrm>
            <a:off x="3690797" y="308647"/>
            <a:ext cx="4918947" cy="3120353"/>
          </a:xfrm>
          <a:prstGeom prst="rect">
            <a:avLst/>
          </a:prstGeom>
        </p:spPr>
      </p:pic>
      <p:sp>
        <p:nvSpPr>
          <p:cNvPr id="27" name="Rounded Rectangle 26">
            <a:extLst>
              <a:ext uri="{FF2B5EF4-FFF2-40B4-BE49-F238E27FC236}">
                <a16:creationId xmlns:a16="http://schemas.microsoft.com/office/drawing/2014/main" id="{1FC951C6-1774-FA48-8CB9-E69F51366414}"/>
              </a:ext>
            </a:extLst>
          </p:cNvPr>
          <p:cNvSpPr/>
          <p:nvPr/>
        </p:nvSpPr>
        <p:spPr>
          <a:xfrm>
            <a:off x="9186530" y="308647"/>
            <a:ext cx="2770838" cy="1818599"/>
          </a:xfrm>
          <a:prstGeom prst="roundRect">
            <a:avLst/>
          </a:prstGeom>
          <a:ln w="28575">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non-defining relative clause is used (beginning with the relative pronoun </a:t>
            </a:r>
            <a:r>
              <a:rPr lang="en-GB" i="1" dirty="0"/>
              <a:t>who</a:t>
            </a:r>
            <a:r>
              <a:rPr lang="en-GB" b="1" dirty="0"/>
              <a:t>) to give more information about the sailors.</a:t>
            </a:r>
            <a:endParaRPr lang="en-GB" dirty="0"/>
          </a:p>
        </p:txBody>
      </p:sp>
      <p:sp>
        <p:nvSpPr>
          <p:cNvPr id="28" name="Rounded Rectangle 27">
            <a:extLst>
              <a:ext uri="{FF2B5EF4-FFF2-40B4-BE49-F238E27FC236}">
                <a16:creationId xmlns:a16="http://schemas.microsoft.com/office/drawing/2014/main" id="{EF116552-E30B-A44E-91F6-A4BDCA83AE34}"/>
              </a:ext>
            </a:extLst>
          </p:cNvPr>
          <p:cNvSpPr/>
          <p:nvPr/>
        </p:nvSpPr>
        <p:spPr>
          <a:xfrm>
            <a:off x="230604" y="550067"/>
            <a:ext cx="2173549" cy="1867637"/>
          </a:xfrm>
          <a:prstGeom prst="roundRect">
            <a:avLst/>
          </a:prstGeom>
          <a:ln w="28575">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Examples of Tier 2 and 3 vocabulary and statutory spelling words taught used throughout text.</a:t>
            </a:r>
            <a:endParaRPr lang="en-GB" dirty="0"/>
          </a:p>
        </p:txBody>
      </p:sp>
      <p:sp>
        <p:nvSpPr>
          <p:cNvPr id="29" name="Rounded Rectangle 28">
            <a:extLst>
              <a:ext uri="{FF2B5EF4-FFF2-40B4-BE49-F238E27FC236}">
                <a16:creationId xmlns:a16="http://schemas.microsoft.com/office/drawing/2014/main" id="{0DDADFD5-63CE-1C4D-AE62-E4D684C93710}"/>
              </a:ext>
            </a:extLst>
          </p:cNvPr>
          <p:cNvSpPr/>
          <p:nvPr/>
        </p:nvSpPr>
        <p:spPr>
          <a:xfrm>
            <a:off x="230604" y="2978203"/>
            <a:ext cx="2770838" cy="1548558"/>
          </a:xfrm>
          <a:prstGeom prst="roundRect">
            <a:avLst/>
          </a:prstGeom>
          <a:ln w="28575">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relative clause is used (beginning with the relative pronoun </a:t>
            </a:r>
            <a:r>
              <a:rPr lang="en-GB" i="1" dirty="0"/>
              <a:t>that</a:t>
            </a:r>
            <a:r>
              <a:rPr lang="en-GB" b="1" dirty="0"/>
              <a:t>) to give more information about the idea.</a:t>
            </a:r>
            <a:endParaRPr lang="en-GB" dirty="0"/>
          </a:p>
        </p:txBody>
      </p:sp>
    </p:spTree>
    <p:extLst>
      <p:ext uri="{BB962C8B-B14F-4D97-AF65-F5344CB8AC3E}">
        <p14:creationId xmlns:p14="http://schemas.microsoft.com/office/powerpoint/2010/main" val="1731509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D17DF3B-0916-7A40-80C3-02C78A3A93E2}"/>
              </a:ext>
            </a:extLst>
          </p:cNvPr>
          <p:cNvPicPr>
            <a:picLocks noChangeAspect="1"/>
          </p:cNvPicPr>
          <p:nvPr/>
        </p:nvPicPr>
        <p:blipFill>
          <a:blip r:embed="rId2"/>
          <a:stretch>
            <a:fillRect/>
          </a:stretch>
        </p:blipFill>
        <p:spPr>
          <a:xfrm>
            <a:off x="0" y="2417704"/>
            <a:ext cx="12192000" cy="4440296"/>
          </a:xfrm>
          <a:prstGeom prst="rect">
            <a:avLst/>
          </a:prstGeom>
        </p:spPr>
      </p:pic>
      <p:pic>
        <p:nvPicPr>
          <p:cNvPr id="14" name="Picture 13">
            <a:extLst>
              <a:ext uri="{FF2B5EF4-FFF2-40B4-BE49-F238E27FC236}">
                <a16:creationId xmlns:a16="http://schemas.microsoft.com/office/drawing/2014/main" id="{E5E8CF0A-2081-3A42-A30E-E21DE548A0B1}"/>
              </a:ext>
            </a:extLst>
          </p:cNvPr>
          <p:cNvPicPr>
            <a:picLocks noChangeAspect="1"/>
          </p:cNvPicPr>
          <p:nvPr/>
        </p:nvPicPr>
        <p:blipFill>
          <a:blip r:embed="rId3"/>
          <a:stretch>
            <a:fillRect/>
          </a:stretch>
        </p:blipFill>
        <p:spPr>
          <a:xfrm>
            <a:off x="3754307" y="102740"/>
            <a:ext cx="4683385" cy="4854824"/>
          </a:xfrm>
          <a:prstGeom prst="rect">
            <a:avLst/>
          </a:prstGeom>
        </p:spPr>
      </p:pic>
      <p:sp>
        <p:nvSpPr>
          <p:cNvPr id="15" name="Rounded Rectangle 14">
            <a:extLst>
              <a:ext uri="{FF2B5EF4-FFF2-40B4-BE49-F238E27FC236}">
                <a16:creationId xmlns:a16="http://schemas.microsoft.com/office/drawing/2014/main" id="{7FF5121B-0C11-D742-A092-F9A31607CDF2}"/>
              </a:ext>
            </a:extLst>
          </p:cNvPr>
          <p:cNvSpPr/>
          <p:nvPr/>
        </p:nvSpPr>
        <p:spPr>
          <a:xfrm>
            <a:off x="9186530" y="2609263"/>
            <a:ext cx="2770838" cy="1335416"/>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In this paragraph the author has given more background information about the main character.</a:t>
            </a:r>
            <a:endParaRPr lang="en-GB" dirty="0"/>
          </a:p>
        </p:txBody>
      </p:sp>
    </p:spTree>
    <p:extLst>
      <p:ext uri="{BB962C8B-B14F-4D97-AF65-F5344CB8AC3E}">
        <p14:creationId xmlns:p14="http://schemas.microsoft.com/office/powerpoint/2010/main" val="3979484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34BD313-AC57-1849-9934-99868D57A2B6}"/>
              </a:ext>
            </a:extLst>
          </p:cNvPr>
          <p:cNvPicPr>
            <a:picLocks noChangeAspect="1"/>
          </p:cNvPicPr>
          <p:nvPr/>
        </p:nvPicPr>
        <p:blipFill>
          <a:blip r:embed="rId2"/>
          <a:stretch>
            <a:fillRect/>
          </a:stretch>
        </p:blipFill>
        <p:spPr>
          <a:xfrm>
            <a:off x="0" y="2417704"/>
            <a:ext cx="12192000" cy="4440296"/>
          </a:xfrm>
          <a:prstGeom prst="rect">
            <a:avLst/>
          </a:prstGeom>
        </p:spPr>
      </p:pic>
      <p:pic>
        <p:nvPicPr>
          <p:cNvPr id="13" name="Picture 12">
            <a:extLst>
              <a:ext uri="{FF2B5EF4-FFF2-40B4-BE49-F238E27FC236}">
                <a16:creationId xmlns:a16="http://schemas.microsoft.com/office/drawing/2014/main" id="{3B90A29D-A906-014D-845D-3C9F30DC6FC2}"/>
              </a:ext>
            </a:extLst>
          </p:cNvPr>
          <p:cNvPicPr>
            <a:picLocks noChangeAspect="1"/>
          </p:cNvPicPr>
          <p:nvPr/>
        </p:nvPicPr>
        <p:blipFill>
          <a:blip r:embed="rId3"/>
          <a:stretch>
            <a:fillRect/>
          </a:stretch>
        </p:blipFill>
        <p:spPr>
          <a:xfrm>
            <a:off x="3690796" y="703800"/>
            <a:ext cx="4918947" cy="2125985"/>
          </a:xfrm>
          <a:prstGeom prst="rect">
            <a:avLst/>
          </a:prstGeom>
        </p:spPr>
      </p:pic>
      <p:pic>
        <p:nvPicPr>
          <p:cNvPr id="15" name="Picture 14">
            <a:extLst>
              <a:ext uri="{FF2B5EF4-FFF2-40B4-BE49-F238E27FC236}">
                <a16:creationId xmlns:a16="http://schemas.microsoft.com/office/drawing/2014/main" id="{9B93C0FE-3290-054E-96E4-C7F1160BC5F3}"/>
              </a:ext>
            </a:extLst>
          </p:cNvPr>
          <p:cNvPicPr>
            <a:picLocks noChangeAspect="1"/>
          </p:cNvPicPr>
          <p:nvPr/>
        </p:nvPicPr>
        <p:blipFill rotWithShape="1">
          <a:blip r:embed="rId4"/>
          <a:srcRect b="58864"/>
          <a:stretch/>
        </p:blipFill>
        <p:spPr>
          <a:xfrm>
            <a:off x="3690796" y="2959690"/>
            <a:ext cx="4918947" cy="1729079"/>
          </a:xfrm>
          <a:prstGeom prst="rect">
            <a:avLst/>
          </a:prstGeom>
        </p:spPr>
      </p:pic>
      <p:sp>
        <p:nvSpPr>
          <p:cNvPr id="19" name="Rounded Rectangle 18">
            <a:extLst>
              <a:ext uri="{FF2B5EF4-FFF2-40B4-BE49-F238E27FC236}">
                <a16:creationId xmlns:a16="http://schemas.microsoft.com/office/drawing/2014/main" id="{04B5C8D0-737D-5C46-86B0-54B7287A1265}"/>
              </a:ext>
            </a:extLst>
          </p:cNvPr>
          <p:cNvSpPr/>
          <p:nvPr/>
        </p:nvSpPr>
        <p:spPr>
          <a:xfrm>
            <a:off x="230604" y="968649"/>
            <a:ext cx="2770838" cy="1548558"/>
          </a:xfrm>
          <a:prstGeom prst="roundRect">
            <a:avLst/>
          </a:prstGeom>
          <a:ln w="28575">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A fronted adverbial, indicating time, is used to link ideas across paragraphs, punctuated correctly with a comma.</a:t>
            </a:r>
            <a:endParaRPr lang="en-GB" dirty="0"/>
          </a:p>
        </p:txBody>
      </p:sp>
      <p:sp>
        <p:nvSpPr>
          <p:cNvPr id="20" name="Rounded Rectangle 19">
            <a:extLst>
              <a:ext uri="{FF2B5EF4-FFF2-40B4-BE49-F238E27FC236}">
                <a16:creationId xmlns:a16="http://schemas.microsoft.com/office/drawing/2014/main" id="{9BAB0396-8776-694E-ADD0-ADEF91899294}"/>
              </a:ext>
            </a:extLst>
          </p:cNvPr>
          <p:cNvSpPr/>
          <p:nvPr/>
        </p:nvSpPr>
        <p:spPr>
          <a:xfrm>
            <a:off x="9186530" y="2052084"/>
            <a:ext cx="2770838" cy="1575314"/>
          </a:xfrm>
          <a:prstGeom prst="roundRect">
            <a:avLst/>
          </a:prstGeom>
          <a:ln w="28575">
            <a:solidFill>
              <a:schemeClr val="bg2"/>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Dialogue is used again to advance action, with characters describing what has happened and what they will do next.</a:t>
            </a:r>
            <a:endParaRPr lang="en-GB" dirty="0"/>
          </a:p>
        </p:txBody>
      </p:sp>
    </p:spTree>
    <p:extLst>
      <p:ext uri="{BB962C8B-B14F-4D97-AF65-F5344CB8AC3E}">
        <p14:creationId xmlns:p14="http://schemas.microsoft.com/office/powerpoint/2010/main" val="2178176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C973FCD-7B5E-8846-B52E-624F3E49C89A}"/>
              </a:ext>
            </a:extLst>
          </p:cNvPr>
          <p:cNvPicPr>
            <a:picLocks noChangeAspect="1"/>
          </p:cNvPicPr>
          <p:nvPr/>
        </p:nvPicPr>
        <p:blipFill>
          <a:blip r:embed="rId2"/>
          <a:stretch>
            <a:fillRect/>
          </a:stretch>
        </p:blipFill>
        <p:spPr>
          <a:xfrm>
            <a:off x="0" y="2417704"/>
            <a:ext cx="12192000" cy="4440296"/>
          </a:xfrm>
          <a:prstGeom prst="rect">
            <a:avLst/>
          </a:prstGeom>
        </p:spPr>
      </p:pic>
      <p:pic>
        <p:nvPicPr>
          <p:cNvPr id="15" name="Picture 14">
            <a:extLst>
              <a:ext uri="{FF2B5EF4-FFF2-40B4-BE49-F238E27FC236}">
                <a16:creationId xmlns:a16="http://schemas.microsoft.com/office/drawing/2014/main" id="{B6A1F6CD-AD63-D14E-B628-AD06F07A2D12}"/>
              </a:ext>
            </a:extLst>
          </p:cNvPr>
          <p:cNvPicPr>
            <a:picLocks noChangeAspect="1"/>
          </p:cNvPicPr>
          <p:nvPr/>
        </p:nvPicPr>
        <p:blipFill>
          <a:blip r:embed="rId3"/>
          <a:stretch>
            <a:fillRect/>
          </a:stretch>
        </p:blipFill>
        <p:spPr>
          <a:xfrm>
            <a:off x="3690796" y="1084225"/>
            <a:ext cx="4918947" cy="2443022"/>
          </a:xfrm>
          <a:prstGeom prst="rect">
            <a:avLst/>
          </a:prstGeom>
        </p:spPr>
      </p:pic>
      <p:sp>
        <p:nvSpPr>
          <p:cNvPr id="18" name="Rounded Rectangle 17">
            <a:extLst>
              <a:ext uri="{FF2B5EF4-FFF2-40B4-BE49-F238E27FC236}">
                <a16:creationId xmlns:a16="http://schemas.microsoft.com/office/drawing/2014/main" id="{2BFB0318-F689-1640-9AC7-5AA649A94C26}"/>
              </a:ext>
            </a:extLst>
          </p:cNvPr>
          <p:cNvSpPr/>
          <p:nvPr/>
        </p:nvSpPr>
        <p:spPr>
          <a:xfrm>
            <a:off x="230604" y="968648"/>
            <a:ext cx="2770838" cy="2125425"/>
          </a:xfrm>
          <a:prstGeom prst="round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Direct speech is used throughout the narrative, punctuated correctly with inverted commas and other punctuation needed within or around them.</a:t>
            </a:r>
            <a:endParaRPr lang="en-GB" dirty="0"/>
          </a:p>
        </p:txBody>
      </p:sp>
    </p:spTree>
    <p:extLst>
      <p:ext uri="{BB962C8B-B14F-4D97-AF65-F5344CB8AC3E}">
        <p14:creationId xmlns:p14="http://schemas.microsoft.com/office/powerpoint/2010/main" val="108667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41034AA-1172-EC4F-A318-39ABDA3C9FFE}"/>
              </a:ext>
            </a:extLst>
          </p:cNvPr>
          <p:cNvPicPr>
            <a:picLocks noChangeAspect="1"/>
          </p:cNvPicPr>
          <p:nvPr/>
        </p:nvPicPr>
        <p:blipFill>
          <a:blip r:embed="rId2"/>
          <a:stretch>
            <a:fillRect/>
          </a:stretch>
        </p:blipFill>
        <p:spPr>
          <a:xfrm>
            <a:off x="0" y="2417704"/>
            <a:ext cx="12192000" cy="4440296"/>
          </a:xfrm>
          <a:prstGeom prst="rect">
            <a:avLst/>
          </a:prstGeom>
        </p:spPr>
      </p:pic>
      <p:pic>
        <p:nvPicPr>
          <p:cNvPr id="11" name="Picture 10">
            <a:extLst>
              <a:ext uri="{FF2B5EF4-FFF2-40B4-BE49-F238E27FC236}">
                <a16:creationId xmlns:a16="http://schemas.microsoft.com/office/drawing/2014/main" id="{CF2CB64B-80F5-DE43-8886-8F4ABBFF31DB}"/>
              </a:ext>
            </a:extLst>
          </p:cNvPr>
          <p:cNvPicPr>
            <a:picLocks noChangeAspect="1"/>
          </p:cNvPicPr>
          <p:nvPr/>
        </p:nvPicPr>
        <p:blipFill>
          <a:blip r:embed="rId3"/>
          <a:stretch>
            <a:fillRect/>
          </a:stretch>
        </p:blipFill>
        <p:spPr>
          <a:xfrm>
            <a:off x="3690796" y="1048131"/>
            <a:ext cx="4918947" cy="2739146"/>
          </a:xfrm>
          <a:prstGeom prst="rect">
            <a:avLst/>
          </a:prstGeom>
        </p:spPr>
      </p:pic>
      <p:sp>
        <p:nvSpPr>
          <p:cNvPr id="14" name="Rounded Rectangle 13">
            <a:extLst>
              <a:ext uri="{FF2B5EF4-FFF2-40B4-BE49-F238E27FC236}">
                <a16:creationId xmlns:a16="http://schemas.microsoft.com/office/drawing/2014/main" id="{3A48AE7E-F43B-344A-A45E-C7E3C1A81810}"/>
              </a:ext>
            </a:extLst>
          </p:cNvPr>
          <p:cNvSpPr/>
          <p:nvPr/>
        </p:nvSpPr>
        <p:spPr>
          <a:xfrm>
            <a:off x="230604" y="1531088"/>
            <a:ext cx="2770838" cy="1562985"/>
          </a:xfrm>
          <a:prstGeom prst="round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r>
              <a:rPr lang="en-GB" b="1" dirty="0"/>
              <a:t>Commas are used to </a:t>
            </a:r>
            <a:r>
              <a:rPr lang="en-GB" b="1" dirty="0" err="1"/>
              <a:t>seperate</a:t>
            </a:r>
            <a:r>
              <a:rPr lang="en-GB" b="1" dirty="0"/>
              <a:t> items on a list, and to separate clauses to provide clarity for the reader.</a:t>
            </a:r>
            <a:endParaRPr lang="en-GB" dirty="0"/>
          </a:p>
        </p:txBody>
      </p:sp>
    </p:spTree>
    <p:extLst>
      <p:ext uri="{BB962C8B-B14F-4D97-AF65-F5344CB8AC3E}">
        <p14:creationId xmlns:p14="http://schemas.microsoft.com/office/powerpoint/2010/main" val="2745060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83CE1C7F93E9428FC8FF93BDC8F94E" ma:contentTypeVersion="21" ma:contentTypeDescription="Create a new document." ma:contentTypeScope="" ma:versionID="1e33a3bde056d4d7d521c0a517162d7a">
  <xsd:schema xmlns:xsd="http://www.w3.org/2001/XMLSchema" xmlns:xs="http://www.w3.org/2001/XMLSchema" xmlns:p="http://schemas.microsoft.com/office/2006/metadata/properties" xmlns:ns2="778b8bfe-3721-4055-99cd-d9fa3268f622" xmlns:ns3="076ef044-814b-42da-a7c5-d57186c0c6fc" targetNamespace="http://schemas.microsoft.com/office/2006/metadata/properties" ma:root="true" ma:fieldsID="4485cf4ebd83465a4ee3209892b84258" ns2:_="" ns3:_="">
    <xsd:import namespace="778b8bfe-3721-4055-99cd-d9fa3268f622"/>
    <xsd:import namespace="076ef044-814b-42da-a7c5-d57186c0c6fc"/>
    <xsd:element name="properties">
      <xsd:complexType>
        <xsd:sequence>
          <xsd:element name="documentManagement">
            <xsd:complexType>
              <xsd:all>
                <xsd:element ref="ns2:MigrationWizId" minOccurs="0"/>
                <xsd:element ref="ns2:MigrationWizIdPermissions" minOccurs="0"/>
                <xsd:element ref="ns2:MigrationWizIdVersion" minOccurs="0"/>
                <xsd:element ref="ns2:MigrationWizIdPermissionLevels" minOccurs="0"/>
                <xsd:element ref="ns2:MigrationWizIdDocumentLibraryPermissions" minOccurs="0"/>
                <xsd:element ref="ns2:MigrationWizIdSecurityGroups" minOccurs="0"/>
                <xsd:element ref="ns2:lcf76f155ced4ddcb4097134ff3c332f0" minOccurs="0"/>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8b8bfe-3721-4055-99cd-d9fa3268f622"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igrationWizIdPermissionLevels" ma:index="11" nillable="true" ma:displayName="MigrationWizIdPermissionLevels" ma:internalName="MigrationWizIdPermissionLevels">
      <xsd:simpleType>
        <xsd:restriction base="dms:Text"/>
      </xsd:simpleType>
    </xsd:element>
    <xsd:element name="MigrationWizIdDocumentLibraryPermissions" ma:index="12" nillable="true" ma:displayName="MigrationWizIdDocumentLibraryPermissions" ma:internalName="MigrationWizIdDocumentLibraryPermissions">
      <xsd:simpleType>
        <xsd:restriction base="dms:Text"/>
      </xsd:simpleType>
    </xsd:element>
    <xsd:element name="MigrationWizIdSecurityGroups" ma:index="13" nillable="true" ma:displayName="MigrationWizIdSecurityGroups" ma:internalName="MigrationWizIdSecurityGroups">
      <xsd:simpleType>
        <xsd:restriction base="dms:Text"/>
      </xsd:simpleType>
    </xsd:element>
    <xsd:element name="lcf76f155ced4ddcb4097134ff3c332f0" ma:index="14" nillable="true" ma:displayName="Image Tags_0" ma:hidden="true" ma:internalName="lcf76f155ced4ddcb4097134ff3c332f0" ma:readOnly="false">
      <xsd:simpleType>
        <xsd:restriction base="dms:Note"/>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58184969-6e78-4448-9a2c-54129c887186"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OCR" ma:index="24" nillable="true" ma:displayName="Extracted Text" ma:internalName="MediaServiceOCR" ma:readOnly="true">
      <xsd:simpleType>
        <xsd:restriction base="dms:Note">
          <xsd:maxLength value="255"/>
        </xsd:restriction>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76ef044-814b-42da-a7c5-d57186c0c6fc"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3bb7941-a9e2-4306-8a60-33b077d31572}" ma:internalName="TaxCatchAll" ma:showField="CatchAllData" ma:web="076ef044-814b-42da-a7c5-d57186c0c6fc">
      <xsd:complexType>
        <xsd:complexContent>
          <xsd:extension base="dms:MultiChoiceLookup">
            <xsd:sequence>
              <xsd:element name="Value" type="dms:Lookup" maxOccurs="unbounded" minOccurs="0" nillable="true"/>
            </xsd:sequence>
          </xsd:extension>
        </xsd:complexContent>
      </xsd:complexType>
    </xsd:element>
    <xsd:element name="SharedWithUsers" ma:index="2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78b8bfe-3721-4055-99cd-d9fa3268f622">
      <Terms xmlns="http://schemas.microsoft.com/office/infopath/2007/PartnerControls"/>
    </lcf76f155ced4ddcb4097134ff3c332f>
    <MigrationWizId xmlns="778b8bfe-3721-4055-99cd-d9fa3268f622" xsi:nil="true"/>
    <TaxCatchAll xmlns="076ef044-814b-42da-a7c5-d57186c0c6fc" xsi:nil="true"/>
    <MigrationWizIdSecurityGroups xmlns="778b8bfe-3721-4055-99cd-d9fa3268f622" xsi:nil="true"/>
    <MigrationWizIdPermissions xmlns="778b8bfe-3721-4055-99cd-d9fa3268f622" xsi:nil="true"/>
    <MigrationWizIdPermissionLevels xmlns="778b8bfe-3721-4055-99cd-d9fa3268f622" xsi:nil="true"/>
    <MigrationWizIdDocumentLibraryPermissions xmlns="778b8bfe-3721-4055-99cd-d9fa3268f622" xsi:nil="true"/>
    <MigrationWizIdVersion xmlns="778b8bfe-3721-4055-99cd-d9fa3268f622" xsi:nil="true"/>
    <lcf76f155ced4ddcb4097134ff3c332f0 xmlns="778b8bfe-3721-4055-99cd-d9fa3268f622" xsi:nil="true"/>
  </documentManagement>
</p:properties>
</file>

<file path=customXml/itemProps1.xml><?xml version="1.0" encoding="utf-8"?>
<ds:datastoreItem xmlns:ds="http://schemas.openxmlformats.org/officeDocument/2006/customXml" ds:itemID="{C763E217-E66B-45C0-B9FF-FCAE359A3F53}"/>
</file>

<file path=customXml/itemProps2.xml><?xml version="1.0" encoding="utf-8"?>
<ds:datastoreItem xmlns:ds="http://schemas.openxmlformats.org/officeDocument/2006/customXml" ds:itemID="{9B09D2FB-39CE-4284-BE27-E7EF2C10FF31}"/>
</file>

<file path=customXml/itemProps3.xml><?xml version="1.0" encoding="utf-8"?>
<ds:datastoreItem xmlns:ds="http://schemas.openxmlformats.org/officeDocument/2006/customXml" ds:itemID="{67A632F3-B481-4743-95E4-0FEFBFAD9DB8}"/>
</file>

<file path=docProps/app.xml><?xml version="1.0" encoding="utf-8"?>
<Properties xmlns="http://schemas.openxmlformats.org/officeDocument/2006/extended-properties" xmlns:vt="http://schemas.openxmlformats.org/officeDocument/2006/docPropsVTypes">
  <TotalTime>131</TotalTime>
  <Words>452</Words>
  <Application>Microsoft Office PowerPoint</Application>
  <PresentationFormat>Widescreen</PresentationFormat>
  <Paragraphs>25</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Trebuchet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 Anderson-Barrow</dc:creator>
  <cp:lastModifiedBy>Lydia Grove</cp:lastModifiedBy>
  <cp:revision>17</cp:revision>
  <dcterms:created xsi:type="dcterms:W3CDTF">2020-03-05T16:13:17Z</dcterms:created>
  <dcterms:modified xsi:type="dcterms:W3CDTF">2025-02-13T21:40:53Z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0x0101008383CE1C7F93E9428FC8FF93BDC8F94E</vt:lpwstr>
  </property>
</Properties>
</file>