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0" roundtripDataSignature="AMtx7mjuRhPi+76tq5l6CASwuABFXHnqu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snapToGrid="0" snapToObjects="1">
      <p:cViewPr varScale="1">
        <p:scale>
          <a:sx n="58" d="100"/>
          <a:sy n="58" d="100"/>
        </p:scale>
        <p:origin x="56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9" name="Google Shape;7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6" name="Google Shape;166;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5" name="Google Shape;185;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1" name="Google Shape;191;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7" name="Google Shape;197;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7" name="Google Shape;8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2" name="Google Shape;11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7" name="Google Shape;12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0" name="Google Shape;14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4" name="Google Shape;154;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marR="0" lvl="0" algn="ctr"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 name="Google Shape;10;p1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1" name="Google Shape;11;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 name="Google Shape;12;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b="0" i="0" u="none" strike="noStrike" cap="none">
                <a:solidFill>
                  <a:schemeClr val="dk1"/>
                </a:solidFill>
                <a:latin typeface="Calibri"/>
                <a:ea typeface="Calibri"/>
                <a:cs typeface="Calibri"/>
                <a:sym typeface="Calibri"/>
              </a:defRPr>
            </a:lvl1pPr>
            <a:lvl2pPr marL="0" marR="0" lvl="1" indent="0" algn="l" rtl="0">
              <a:spcBef>
                <a:spcPts val="0"/>
              </a:spcBef>
              <a:buNone/>
              <a:defRPr sz="1800" b="0" i="0" u="none" strike="noStrike" cap="none">
                <a:solidFill>
                  <a:schemeClr val="dk1"/>
                </a:solidFill>
                <a:latin typeface="Calibri"/>
                <a:ea typeface="Calibri"/>
                <a:cs typeface="Calibri"/>
                <a:sym typeface="Calibri"/>
              </a:defRPr>
            </a:lvl2pPr>
            <a:lvl3pPr marL="0" marR="0" lvl="2" indent="0" algn="l" rtl="0">
              <a:spcBef>
                <a:spcPts val="0"/>
              </a:spcBef>
              <a:buNone/>
              <a:defRPr sz="1800" b="0" i="0" u="none" strike="noStrike" cap="none">
                <a:solidFill>
                  <a:schemeClr val="dk1"/>
                </a:solidFill>
                <a:latin typeface="Calibri"/>
                <a:ea typeface="Calibri"/>
                <a:cs typeface="Calibri"/>
                <a:sym typeface="Calibri"/>
              </a:defRPr>
            </a:lvl3pPr>
            <a:lvl4pPr marL="0" marR="0" lvl="3" indent="0" algn="l" rtl="0">
              <a:spcBef>
                <a:spcPts val="0"/>
              </a:spcBef>
              <a:buNone/>
              <a:defRPr sz="1800" b="0" i="0" u="none" strike="noStrike" cap="none">
                <a:solidFill>
                  <a:schemeClr val="dk1"/>
                </a:solidFill>
                <a:latin typeface="Calibri"/>
                <a:ea typeface="Calibri"/>
                <a:cs typeface="Calibri"/>
                <a:sym typeface="Calibri"/>
              </a:defRPr>
            </a:lvl4pPr>
            <a:lvl5pPr marL="0" marR="0" lvl="4" indent="0" algn="l" rtl="0">
              <a:spcBef>
                <a:spcPts val="0"/>
              </a:spcBef>
              <a:buNone/>
              <a:defRPr sz="1800" b="0" i="0" u="none" strike="noStrike" cap="none">
                <a:solidFill>
                  <a:schemeClr val="dk1"/>
                </a:solidFill>
                <a:latin typeface="Calibri"/>
                <a:ea typeface="Calibri"/>
                <a:cs typeface="Calibri"/>
                <a:sym typeface="Calibri"/>
              </a:defRPr>
            </a:lvl5pPr>
            <a:lvl6pPr marL="0" marR="0" lvl="5" indent="0" algn="l" rtl="0">
              <a:spcBef>
                <a:spcPts val="0"/>
              </a:spcBef>
              <a:buNone/>
              <a:defRPr sz="1800" b="0" i="0" u="none" strike="noStrike" cap="none">
                <a:solidFill>
                  <a:schemeClr val="dk1"/>
                </a:solidFill>
                <a:latin typeface="Calibri"/>
                <a:ea typeface="Calibri"/>
                <a:cs typeface="Calibri"/>
                <a:sym typeface="Calibri"/>
              </a:defRPr>
            </a:lvl6pPr>
            <a:lvl7pPr marL="0" marR="0" lvl="6" indent="0" algn="l" rtl="0">
              <a:spcBef>
                <a:spcPts val="0"/>
              </a:spcBef>
              <a:buNone/>
              <a:defRPr sz="1800" b="0" i="0" u="none" strike="noStrike" cap="none">
                <a:solidFill>
                  <a:schemeClr val="dk1"/>
                </a:solidFill>
                <a:latin typeface="Calibri"/>
                <a:ea typeface="Calibri"/>
                <a:cs typeface="Calibri"/>
                <a:sym typeface="Calibri"/>
              </a:defRPr>
            </a:lvl7pPr>
            <a:lvl8pPr marL="0" marR="0" lvl="7" indent="0" algn="l" rtl="0">
              <a:spcBef>
                <a:spcPts val="0"/>
              </a:spcBef>
              <a:buNone/>
              <a:defRPr sz="1800" b="0" i="0" u="none" strike="noStrike" cap="none">
                <a:solidFill>
                  <a:schemeClr val="dk1"/>
                </a:solidFill>
                <a:latin typeface="Calibri"/>
                <a:ea typeface="Calibri"/>
                <a:cs typeface="Calibri"/>
                <a:sym typeface="Calibri"/>
              </a:defRPr>
            </a:lvl8pPr>
            <a:lvl9pPr marL="0" marR="0" lvl="8" indent="0" algn="l" rtl="0">
              <a:spcBef>
                <a:spcPts val="0"/>
              </a:spcBef>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5"/>
        <p:cNvGrpSpPr/>
        <p:nvPr/>
      </p:nvGrpSpPr>
      <p:grpSpPr>
        <a:xfrm>
          <a:off x="0" y="0"/>
          <a:ext cx="0" cy="0"/>
          <a:chOff x="0" y="0"/>
          <a:chExt cx="0" cy="0"/>
        </a:xfrm>
      </p:grpSpPr>
      <p:sp>
        <p:nvSpPr>
          <p:cNvPr id="66" name="Google Shape;66;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2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1"/>
        <p:cNvGrpSpPr/>
        <p:nvPr/>
      </p:nvGrpSpPr>
      <p:grpSpPr>
        <a:xfrm>
          <a:off x="0" y="0"/>
          <a:ext cx="0" cy="0"/>
          <a:chOff x="0" y="0"/>
          <a:chExt cx="0" cy="0"/>
        </a:xfrm>
      </p:grpSpPr>
      <p:sp>
        <p:nvSpPr>
          <p:cNvPr id="72" name="Google Shape;72;p2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3" name="Google Shape;73;p2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5" name="Google Shape;75;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6" name="Google Shape;76;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4"/>
        <p:cNvGrpSpPr/>
        <p:nvPr/>
      </p:nvGrpSpPr>
      <p:grpSpPr>
        <a:xfrm>
          <a:off x="0" y="0"/>
          <a:ext cx="0" cy="0"/>
          <a:chOff x="0" y="0"/>
          <a:chExt cx="0" cy="0"/>
        </a:xfrm>
      </p:grpSpPr>
      <p:sp>
        <p:nvSpPr>
          <p:cNvPr id="15" name="Google Shape;15;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 name="Google Shape;16;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 name="Google Shape;17;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8" name="Google Shape;18;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9" name="Google Shape;19;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0"/>
        <p:cNvGrpSpPr/>
        <p:nvPr/>
      </p:nvGrpSpPr>
      <p:grpSpPr>
        <a:xfrm>
          <a:off x="0" y="0"/>
          <a:ext cx="0" cy="0"/>
          <a:chOff x="0" y="0"/>
          <a:chExt cx="0" cy="0"/>
        </a:xfrm>
      </p:grpSpPr>
      <p:sp>
        <p:nvSpPr>
          <p:cNvPr id="21" name="Google Shape;21;p18"/>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 name="Google Shape;22;p1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1pPr>
            <a:lvl2pPr marL="914400" marR="0" lvl="1" indent="-228600" algn="l" rtl="0">
              <a:lnSpc>
                <a:spcPct val="90000"/>
              </a:lnSpc>
              <a:spcBef>
                <a:spcPts val="5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23" name="Google Shape;23;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4" name="Google Shape;24;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5" name="Google Shape;25;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6"/>
        <p:cNvGrpSpPr/>
        <p:nvPr/>
      </p:nvGrpSpPr>
      <p:grpSpPr>
        <a:xfrm>
          <a:off x="0" y="0"/>
          <a:ext cx="0" cy="0"/>
          <a:chOff x="0" y="0"/>
          <a:chExt cx="0" cy="0"/>
        </a:xfrm>
      </p:grpSpPr>
      <p:sp>
        <p:nvSpPr>
          <p:cNvPr id="27" name="Google Shape;27;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8" name="Google Shape;28;p19"/>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 name="Google Shape;29;p19"/>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0" name="Google Shape;30;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1" name="Google Shape;31;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2" name="Google Shape;32;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3"/>
        <p:cNvGrpSpPr/>
        <p:nvPr/>
      </p:nvGrpSpPr>
      <p:grpSpPr>
        <a:xfrm>
          <a:off x="0" y="0"/>
          <a:ext cx="0" cy="0"/>
          <a:chOff x="0" y="0"/>
          <a:chExt cx="0" cy="0"/>
        </a:xfrm>
      </p:grpSpPr>
      <p:sp>
        <p:nvSpPr>
          <p:cNvPr id="34" name="Google Shape;34;p20"/>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 name="Google Shape;35;p20"/>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36" name="Google Shape;36;p20"/>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7" name="Google Shape;37;p20"/>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38" name="Google Shape;38;p20"/>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9" name="Google Shape;39;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0" name="Google Shape;40;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4" name="Google Shape;44;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5" name="Google Shape;45;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6" name="Google Shape;46;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7"/>
        <p:cNvGrpSpPr/>
        <p:nvPr/>
      </p:nvGrpSpPr>
      <p:grpSpPr>
        <a:xfrm>
          <a:off x="0" y="0"/>
          <a:ext cx="0" cy="0"/>
          <a:chOff x="0" y="0"/>
          <a:chExt cx="0" cy="0"/>
        </a:xfrm>
      </p:grpSpPr>
      <p:sp>
        <p:nvSpPr>
          <p:cNvPr id="48" name="Google Shape;48;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9" name="Google Shape;49;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0" name="Google Shape;50;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1"/>
        <p:cNvGrpSpPr/>
        <p:nvPr/>
      </p:nvGrpSpPr>
      <p:grpSpPr>
        <a:xfrm>
          <a:off x="0" y="0"/>
          <a:ext cx="0" cy="0"/>
          <a:chOff x="0" y="0"/>
          <a:chExt cx="0" cy="0"/>
        </a:xfrm>
      </p:grpSpPr>
      <p:sp>
        <p:nvSpPr>
          <p:cNvPr id="52" name="Google Shape;52;p2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3" name="Google Shape;53;p2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marR="0" lvl="0" indent="-431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4" name="Google Shape;54;p2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55" name="Google Shape;55;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6" name="Google Shape;56;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7" name="Google Shape;57;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58"/>
        <p:cNvGrpSpPr/>
        <p:nvPr/>
      </p:nvGrpSpPr>
      <p:grpSpPr>
        <a:xfrm>
          <a:off x="0" y="0"/>
          <a:ext cx="0" cy="0"/>
          <a:chOff x="0" y="0"/>
          <a:chExt cx="0" cy="0"/>
        </a:xfrm>
      </p:grpSpPr>
      <p:sp>
        <p:nvSpPr>
          <p:cNvPr id="59" name="Google Shape;59;p2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 name="Google Shape;60;p24"/>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1" name="Google Shape;61;p2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2" name="Google Shape;62;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3" name="Google Shape;63;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4" name="Google Shape;64;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Google Shape;6;p15"/>
          <p:cNvPicPr preferRelativeResize="0"/>
          <p:nvPr/>
        </p:nvPicPr>
        <p:blipFill rotWithShape="1">
          <a:blip r:embed="rId13">
            <a:alphaModFix/>
          </a:blip>
          <a:srcRect b="36362"/>
          <a:stretch/>
        </p:blipFill>
        <p:spPr>
          <a:xfrm>
            <a:off x="-1" y="5257800"/>
            <a:ext cx="12182129" cy="1600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
          <p:cNvSpPr txBox="1">
            <a:spLocks noGrp="1"/>
          </p:cNvSpPr>
          <p:nvPr>
            <p:ph type="ctrTitle"/>
          </p:nvPr>
        </p:nvSpPr>
        <p:spPr>
          <a:xfrm>
            <a:off x="1099963" y="3597968"/>
            <a:ext cx="9982200" cy="1402866"/>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4800"/>
              <a:buFont typeface="Calibri"/>
              <a:buNone/>
            </a:pPr>
            <a:r>
              <a:rPr lang="en-GB" sz="4800" b="1">
                <a:latin typeface="Calibri"/>
                <a:ea typeface="Calibri"/>
                <a:cs typeface="Calibri"/>
                <a:sym typeface="Calibri"/>
              </a:rPr>
              <a:t>To use relative clauses beginning with </a:t>
            </a:r>
            <a:r>
              <a:rPr lang="en-GB" sz="4800" b="1" i="1">
                <a:latin typeface="Calibri"/>
                <a:ea typeface="Calibri"/>
                <a:cs typeface="Calibri"/>
                <a:sym typeface="Calibri"/>
              </a:rPr>
              <a:t>who, which, where, when, whose, that</a:t>
            </a:r>
            <a:endParaRPr sz="4800" i="1">
              <a:latin typeface="Calibri"/>
              <a:ea typeface="Calibri"/>
              <a:cs typeface="Calibri"/>
              <a:sym typeface="Calibri"/>
            </a:endParaRPr>
          </a:p>
        </p:txBody>
      </p:sp>
      <p:pic>
        <p:nvPicPr>
          <p:cNvPr id="82" name="Google Shape;82;p1"/>
          <p:cNvPicPr preferRelativeResize="0"/>
          <p:nvPr/>
        </p:nvPicPr>
        <p:blipFill rotWithShape="1">
          <a:blip r:embed="rId3">
            <a:alphaModFix/>
          </a:blip>
          <a:srcRect b="36362"/>
          <a:stretch/>
        </p:blipFill>
        <p:spPr>
          <a:xfrm>
            <a:off x="-1" y="5257800"/>
            <a:ext cx="12182129" cy="1600200"/>
          </a:xfrm>
          <a:prstGeom prst="rect">
            <a:avLst/>
          </a:prstGeom>
          <a:noFill/>
          <a:ln>
            <a:noFill/>
          </a:ln>
        </p:spPr>
      </p:pic>
      <p:pic>
        <p:nvPicPr>
          <p:cNvPr id="6" name="Picture 5">
            <a:extLst>
              <a:ext uri="{FF2B5EF4-FFF2-40B4-BE49-F238E27FC236}">
                <a16:creationId xmlns:a16="http://schemas.microsoft.com/office/drawing/2014/main" id="{9CF17A0C-D777-7643-A8F6-913E595E1A4E}"/>
              </a:ext>
            </a:extLst>
          </p:cNvPr>
          <p:cNvPicPr>
            <a:picLocks noChangeAspect="1"/>
          </p:cNvPicPr>
          <p:nvPr/>
        </p:nvPicPr>
        <p:blipFill>
          <a:blip r:embed="rId4"/>
          <a:stretch>
            <a:fillRect/>
          </a:stretch>
        </p:blipFill>
        <p:spPr>
          <a:xfrm>
            <a:off x="2047295" y="1559818"/>
            <a:ext cx="8100719" cy="20066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10"/>
          <p:cNvSpPr txBox="1">
            <a:spLocks noGrp="1"/>
          </p:cNvSpPr>
          <p:nvPr>
            <p:ph type="body" idx="1"/>
          </p:nvPr>
        </p:nvSpPr>
        <p:spPr>
          <a:xfrm>
            <a:off x="729465" y="1205177"/>
            <a:ext cx="10336100" cy="1849940"/>
          </a:xfrm>
          <a:prstGeom prst="rect">
            <a:avLst/>
          </a:prstGeom>
          <a:noFill/>
          <a:ln>
            <a:noFill/>
          </a:ln>
        </p:spPr>
        <p:txBody>
          <a:bodyPr spcFirstLastPara="1" wrap="square" lIns="91425" tIns="45700" rIns="91425" bIns="45700" anchor="t" anchorCtr="0">
            <a:normAutofit/>
          </a:bodyPr>
          <a:lstStyle/>
          <a:p>
            <a:pPr marL="0" lvl="0" indent="0" algn="l" rtl="0">
              <a:lnSpc>
                <a:spcPct val="80000"/>
              </a:lnSpc>
              <a:spcBef>
                <a:spcPts val="0"/>
              </a:spcBef>
              <a:spcAft>
                <a:spcPts val="0"/>
              </a:spcAft>
              <a:buClr>
                <a:schemeClr val="dk1"/>
              </a:buClr>
              <a:buSzPts val="2800"/>
              <a:buNone/>
            </a:pPr>
            <a:r>
              <a:rPr lang="en-GB"/>
              <a:t>Some relative clauses are called NON-DEFINING clauses.</a:t>
            </a:r>
            <a:endParaRPr/>
          </a:p>
          <a:p>
            <a:pPr marL="0" lvl="0" indent="0" algn="l" rtl="0">
              <a:lnSpc>
                <a:spcPct val="80000"/>
              </a:lnSpc>
              <a:spcBef>
                <a:spcPts val="1000"/>
              </a:spcBef>
              <a:spcAft>
                <a:spcPts val="0"/>
              </a:spcAft>
              <a:buClr>
                <a:schemeClr val="dk1"/>
              </a:buClr>
              <a:buSzPts val="2800"/>
              <a:buNone/>
            </a:pPr>
            <a:r>
              <a:rPr lang="en-GB"/>
              <a:t>These give additional information about the noun, but are not needed to understand the sentence as we already know who the noun is.</a:t>
            </a:r>
            <a:endParaRPr/>
          </a:p>
          <a:p>
            <a:pPr marL="0" lvl="0" indent="0" algn="l" rtl="0">
              <a:lnSpc>
                <a:spcPct val="80000"/>
              </a:lnSpc>
              <a:spcBef>
                <a:spcPts val="1000"/>
              </a:spcBef>
              <a:spcAft>
                <a:spcPts val="0"/>
              </a:spcAft>
              <a:buClr>
                <a:schemeClr val="dk1"/>
              </a:buClr>
              <a:buSzPts val="2800"/>
              <a:buNone/>
            </a:pPr>
            <a:r>
              <a:rPr lang="en-GB"/>
              <a:t>These relative clauses need a comma.</a:t>
            </a:r>
            <a:endParaRPr/>
          </a:p>
        </p:txBody>
      </p:sp>
      <p:sp>
        <p:nvSpPr>
          <p:cNvPr id="169" name="Google Shape;169;p10"/>
          <p:cNvSpPr/>
          <p:nvPr/>
        </p:nvSpPr>
        <p:spPr>
          <a:xfrm>
            <a:off x="201168" y="136525"/>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 name="Google Shape;170;p10"/>
          <p:cNvSpPr txBox="1"/>
          <p:nvPr/>
        </p:nvSpPr>
        <p:spPr>
          <a:xfrm>
            <a:off x="729464" y="5027604"/>
            <a:ext cx="11338560" cy="920269"/>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800"/>
              <a:buFont typeface="Arial"/>
              <a:buNone/>
            </a:pPr>
            <a:r>
              <a:rPr lang="en-GB" sz="2800">
                <a:solidFill>
                  <a:schemeClr val="dk1"/>
                </a:solidFill>
                <a:latin typeface="Calibri"/>
                <a:ea typeface="Calibri"/>
                <a:cs typeface="Calibri"/>
                <a:sym typeface="Calibri"/>
              </a:rPr>
              <a:t>Origin of the Species, </a:t>
            </a:r>
            <a:r>
              <a:rPr lang="en-GB" sz="2800" b="1">
                <a:solidFill>
                  <a:srgbClr val="0070C0"/>
                </a:solidFill>
                <a:latin typeface="Calibri"/>
                <a:ea typeface="Calibri"/>
                <a:cs typeface="Calibri"/>
                <a:sym typeface="Calibri"/>
              </a:rPr>
              <a:t>which he wrote in 1859, </a:t>
            </a:r>
            <a:r>
              <a:rPr lang="en-GB" sz="2800">
                <a:solidFill>
                  <a:schemeClr val="dk1"/>
                </a:solidFill>
                <a:latin typeface="Calibri"/>
                <a:ea typeface="Calibri"/>
                <a:cs typeface="Calibri"/>
                <a:sym typeface="Calibri"/>
              </a:rPr>
              <a:t>is one of Darwin’s most famous books.</a:t>
            </a:r>
            <a:endParaRPr/>
          </a:p>
        </p:txBody>
      </p:sp>
      <p:sp>
        <p:nvSpPr>
          <p:cNvPr id="171" name="Google Shape;171;p10"/>
          <p:cNvSpPr txBox="1"/>
          <p:nvPr/>
        </p:nvSpPr>
        <p:spPr>
          <a:xfrm>
            <a:off x="729465" y="365125"/>
            <a:ext cx="10515600" cy="74805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5400"/>
              <a:buFont typeface="Arial"/>
              <a:buNone/>
            </a:pPr>
            <a:r>
              <a:rPr lang="en-GB" sz="5400" b="1" i="0" u="none" strike="noStrike" cap="none">
                <a:solidFill>
                  <a:srgbClr val="000000"/>
                </a:solidFill>
                <a:latin typeface="Calibri"/>
                <a:ea typeface="Calibri"/>
                <a:cs typeface="Calibri"/>
                <a:sym typeface="Calibri"/>
              </a:rPr>
              <a:t>Relative clauses</a:t>
            </a:r>
            <a:endParaRPr sz="5000" b="0" i="0" u="none" strike="noStrike" cap="none">
              <a:solidFill>
                <a:srgbClr val="000000"/>
              </a:solidFill>
              <a:latin typeface="Trebuchet MS"/>
              <a:ea typeface="Trebuchet MS"/>
              <a:cs typeface="Trebuchet MS"/>
              <a:sym typeface="Trebuchet MS"/>
            </a:endParaRPr>
          </a:p>
        </p:txBody>
      </p:sp>
      <p:sp>
        <p:nvSpPr>
          <p:cNvPr id="172" name="Google Shape;172;p10"/>
          <p:cNvSpPr txBox="1"/>
          <p:nvPr/>
        </p:nvSpPr>
        <p:spPr>
          <a:xfrm>
            <a:off x="729464" y="3085670"/>
            <a:ext cx="11462535" cy="570611"/>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800"/>
              <a:buFont typeface="Arial"/>
              <a:buNone/>
            </a:pPr>
            <a:r>
              <a:rPr lang="en-GB" sz="2800">
                <a:solidFill>
                  <a:schemeClr val="dk1"/>
                </a:solidFill>
                <a:latin typeface="Calibri"/>
                <a:ea typeface="Calibri"/>
                <a:cs typeface="Calibri"/>
                <a:sym typeface="Calibri"/>
              </a:rPr>
              <a:t>Darwin, </a:t>
            </a:r>
            <a:r>
              <a:rPr lang="en-GB" sz="2800" b="1">
                <a:solidFill>
                  <a:srgbClr val="0070C0"/>
                </a:solidFill>
                <a:latin typeface="Calibri"/>
                <a:ea typeface="Calibri"/>
                <a:cs typeface="Calibri"/>
                <a:sym typeface="Calibri"/>
              </a:rPr>
              <a:t>who was a famous British scientist, </a:t>
            </a:r>
            <a:r>
              <a:rPr lang="en-GB" sz="2800">
                <a:solidFill>
                  <a:schemeClr val="dk1"/>
                </a:solidFill>
                <a:latin typeface="Calibri"/>
                <a:ea typeface="Calibri"/>
                <a:cs typeface="Calibri"/>
                <a:sym typeface="Calibri"/>
              </a:rPr>
              <a:t>observed plants and animals.</a:t>
            </a:r>
            <a:endParaRPr/>
          </a:p>
        </p:txBody>
      </p:sp>
      <p:sp>
        <p:nvSpPr>
          <p:cNvPr id="173" name="Google Shape;173;p10"/>
          <p:cNvSpPr/>
          <p:nvPr/>
        </p:nvSpPr>
        <p:spPr>
          <a:xfrm rot="10800000">
            <a:off x="3366051" y="3704011"/>
            <a:ext cx="8436267" cy="1090004"/>
          </a:xfrm>
          <a:prstGeom prst="wedgeRoundRectCallout">
            <a:avLst>
              <a:gd name="adj1" fmla="val 35138"/>
              <a:gd name="adj2" fmla="val 66638"/>
              <a:gd name="adj3" fmla="val 16667"/>
            </a:avLst>
          </a:prstGeom>
          <a:solidFill>
            <a:srgbClr val="63B98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74" name="Google Shape;174;p10"/>
          <p:cNvSpPr txBox="1"/>
          <p:nvPr/>
        </p:nvSpPr>
        <p:spPr>
          <a:xfrm>
            <a:off x="3472070" y="3635610"/>
            <a:ext cx="8177715" cy="14334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rgbClr val="000000"/>
              </a:buClr>
              <a:buSzPts val="2800"/>
              <a:buFont typeface="Arial"/>
              <a:buNone/>
            </a:pPr>
            <a:r>
              <a:rPr lang="en-GB" sz="2300" b="1" i="0" u="none" strike="noStrike" cap="none">
                <a:solidFill>
                  <a:srgbClr val="FFFFFF"/>
                </a:solidFill>
                <a:latin typeface="Calibri"/>
                <a:ea typeface="Calibri"/>
                <a:cs typeface="Calibri"/>
                <a:sym typeface="Calibri"/>
              </a:rPr>
              <a:t>More information about Darwin is added. Commas are needed as we already know who the noun is (Darwin) so the relative clause is not needed to understand the sentence (a non-defining clause.)</a:t>
            </a:r>
            <a:endParaRPr sz="1400" b="1" i="0" u="none" strike="noStrike" cap="none">
              <a:solidFill>
                <a:srgbClr val="000000"/>
              </a:solidFill>
              <a:latin typeface="Calibri"/>
              <a:ea typeface="Calibri"/>
              <a:cs typeface="Calibri"/>
              <a:sym typeface="Calibri"/>
            </a:endParaRPr>
          </a:p>
        </p:txBody>
      </p:sp>
      <p:sp>
        <p:nvSpPr>
          <p:cNvPr id="175" name="Google Shape;175;p10"/>
          <p:cNvSpPr/>
          <p:nvPr/>
        </p:nvSpPr>
        <p:spPr>
          <a:xfrm rot="10800000">
            <a:off x="1709529" y="5947873"/>
            <a:ext cx="10092787" cy="1090004"/>
          </a:xfrm>
          <a:prstGeom prst="wedgeRoundRectCallout">
            <a:avLst>
              <a:gd name="adj1" fmla="val 4150"/>
              <a:gd name="adj2" fmla="val 81228"/>
              <a:gd name="adj3" fmla="val 16667"/>
            </a:avLst>
          </a:prstGeom>
          <a:solidFill>
            <a:srgbClr val="63B98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76" name="Google Shape;176;p10"/>
          <p:cNvSpPr txBox="1"/>
          <p:nvPr/>
        </p:nvSpPr>
        <p:spPr>
          <a:xfrm>
            <a:off x="1815548" y="5879472"/>
            <a:ext cx="9834238" cy="14334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rgbClr val="000000"/>
              </a:buClr>
              <a:buSzPts val="2800"/>
              <a:buFont typeface="Arial"/>
              <a:buNone/>
            </a:pPr>
            <a:r>
              <a:rPr lang="en-GB" sz="2300" b="1" i="0" u="none" strike="noStrike" cap="none">
                <a:solidFill>
                  <a:srgbClr val="FFFFFF"/>
                </a:solidFill>
                <a:latin typeface="Calibri"/>
                <a:ea typeface="Calibri"/>
                <a:cs typeface="Calibri"/>
                <a:sym typeface="Calibri"/>
              </a:rPr>
              <a:t>More information about </a:t>
            </a:r>
            <a:r>
              <a:rPr lang="en-GB" sz="2300" b="1">
                <a:solidFill>
                  <a:srgbClr val="FFFFFF"/>
                </a:solidFill>
                <a:latin typeface="Calibri"/>
                <a:ea typeface="Calibri"/>
                <a:cs typeface="Calibri"/>
                <a:sym typeface="Calibri"/>
              </a:rPr>
              <a:t>O</a:t>
            </a:r>
            <a:r>
              <a:rPr lang="en-GB" sz="2300" b="1" i="0" u="none" strike="noStrike" cap="none">
                <a:solidFill>
                  <a:srgbClr val="FFFFFF"/>
                </a:solidFill>
                <a:latin typeface="Calibri"/>
                <a:ea typeface="Calibri"/>
                <a:cs typeface="Calibri"/>
                <a:sym typeface="Calibri"/>
              </a:rPr>
              <a:t>rigin of the </a:t>
            </a:r>
            <a:r>
              <a:rPr lang="en-GB" sz="2300" b="1">
                <a:solidFill>
                  <a:srgbClr val="FFFFFF"/>
                </a:solidFill>
                <a:latin typeface="Calibri"/>
                <a:ea typeface="Calibri"/>
                <a:cs typeface="Calibri"/>
                <a:sym typeface="Calibri"/>
              </a:rPr>
              <a:t>S</a:t>
            </a:r>
            <a:r>
              <a:rPr lang="en-GB" sz="2300" b="1" i="0" u="none" strike="noStrike" cap="none">
                <a:solidFill>
                  <a:srgbClr val="FFFFFF"/>
                </a:solidFill>
                <a:latin typeface="Calibri"/>
                <a:ea typeface="Calibri"/>
                <a:cs typeface="Calibri"/>
                <a:sym typeface="Calibri"/>
              </a:rPr>
              <a:t>pecies is added. We already know that it is a book from other information in the sentence, so the relative clause is not needed to understand the sentence but it adds additional information about it.</a:t>
            </a:r>
            <a:endParaRPr sz="1400" b="1" i="0" u="none" strike="noStrike" cap="none">
              <a:solidFill>
                <a:srgbClr val="0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11"/>
          <p:cNvSpPr txBox="1">
            <a:spLocks noGrp="1"/>
          </p:cNvSpPr>
          <p:nvPr>
            <p:ph type="body" idx="1"/>
          </p:nvPr>
        </p:nvSpPr>
        <p:spPr>
          <a:xfrm>
            <a:off x="729465" y="1341784"/>
            <a:ext cx="11990832" cy="301818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800"/>
              <a:buNone/>
            </a:pPr>
            <a:r>
              <a:rPr lang="en-GB"/>
              <a:t>Find the relative clauses in these sentences:</a:t>
            </a:r>
            <a:endParaRPr/>
          </a:p>
          <a:p>
            <a:pPr marL="0" lvl="0" indent="0" algn="l" rtl="0">
              <a:lnSpc>
                <a:spcPct val="90000"/>
              </a:lnSpc>
              <a:spcBef>
                <a:spcPts val="1000"/>
              </a:spcBef>
              <a:spcAft>
                <a:spcPts val="0"/>
              </a:spcAft>
              <a:buClr>
                <a:schemeClr val="dk1"/>
              </a:buClr>
              <a:buSzPts val="2800"/>
              <a:buNone/>
            </a:pPr>
            <a:endParaRPr/>
          </a:p>
          <a:p>
            <a:pPr marL="0" lvl="0" indent="0" algn="l" rtl="0">
              <a:lnSpc>
                <a:spcPct val="90000"/>
              </a:lnSpc>
              <a:spcBef>
                <a:spcPts val="1000"/>
              </a:spcBef>
              <a:spcAft>
                <a:spcPts val="0"/>
              </a:spcAft>
              <a:buClr>
                <a:schemeClr val="dk1"/>
              </a:buClr>
              <a:buSzPts val="2800"/>
              <a:buNone/>
            </a:pPr>
            <a:r>
              <a:rPr lang="en-GB"/>
              <a:t>The ship, which sat not too far out to sea, was tiny.</a:t>
            </a:r>
            <a:endParaRPr/>
          </a:p>
          <a:p>
            <a:pPr marL="0" lvl="0" indent="0" algn="l" rtl="0">
              <a:lnSpc>
                <a:spcPct val="90000"/>
              </a:lnSpc>
              <a:spcBef>
                <a:spcPts val="1000"/>
              </a:spcBef>
              <a:spcAft>
                <a:spcPts val="0"/>
              </a:spcAft>
              <a:buClr>
                <a:schemeClr val="dk1"/>
              </a:buClr>
              <a:buSzPts val="2800"/>
              <a:buNone/>
            </a:pPr>
            <a:endParaRPr/>
          </a:p>
          <a:p>
            <a:pPr marL="0" lvl="0" indent="0" algn="l" rtl="0">
              <a:lnSpc>
                <a:spcPct val="90000"/>
              </a:lnSpc>
              <a:spcBef>
                <a:spcPts val="1000"/>
              </a:spcBef>
              <a:spcAft>
                <a:spcPts val="0"/>
              </a:spcAft>
              <a:buClr>
                <a:schemeClr val="dk1"/>
              </a:buClr>
              <a:buSzPts val="2800"/>
              <a:buNone/>
            </a:pPr>
            <a:r>
              <a:rPr lang="en-GB"/>
              <a:t>The ideas and theories that Darwin had are now widely accepted.</a:t>
            </a:r>
            <a:endParaRPr/>
          </a:p>
        </p:txBody>
      </p:sp>
      <p:sp>
        <p:nvSpPr>
          <p:cNvPr id="182" name="Google Shape;182;p11"/>
          <p:cNvSpPr txBox="1"/>
          <p:nvPr/>
        </p:nvSpPr>
        <p:spPr>
          <a:xfrm>
            <a:off x="729465" y="365125"/>
            <a:ext cx="10515600" cy="74805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5400"/>
              <a:buFont typeface="Arial"/>
              <a:buNone/>
            </a:pPr>
            <a:r>
              <a:rPr lang="en-GB" sz="5400" b="1" i="0" u="none" strike="noStrike" cap="none">
                <a:solidFill>
                  <a:srgbClr val="000000"/>
                </a:solidFill>
                <a:latin typeface="Calibri"/>
                <a:ea typeface="Calibri"/>
                <a:cs typeface="Calibri"/>
                <a:sym typeface="Calibri"/>
              </a:rPr>
              <a:t>Relative clauses</a:t>
            </a:r>
            <a:endParaRPr sz="5000" b="0"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12"/>
          <p:cNvSpPr txBox="1"/>
          <p:nvPr/>
        </p:nvSpPr>
        <p:spPr>
          <a:xfrm>
            <a:off x="729465" y="1341784"/>
            <a:ext cx="11990832" cy="3018182"/>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800"/>
              <a:buFont typeface="Arial"/>
              <a:buNone/>
            </a:pPr>
            <a:r>
              <a:rPr lang="en-GB" sz="2800">
                <a:solidFill>
                  <a:schemeClr val="dk1"/>
                </a:solidFill>
                <a:latin typeface="Calibri"/>
                <a:ea typeface="Calibri"/>
                <a:cs typeface="Calibri"/>
                <a:sym typeface="Calibri"/>
              </a:rPr>
              <a:t>Find the relative clauses in these sentences:</a:t>
            </a:r>
            <a:endParaRPr/>
          </a:p>
          <a:p>
            <a:pPr marL="0" marR="0" lvl="0" indent="0" algn="l" rtl="0">
              <a:lnSpc>
                <a:spcPct val="90000"/>
              </a:lnSpc>
              <a:spcBef>
                <a:spcPts val="1000"/>
              </a:spcBef>
              <a:spcAft>
                <a:spcPts val="0"/>
              </a:spcAft>
              <a:buClr>
                <a:schemeClr val="dk1"/>
              </a:buClr>
              <a:buSzPts val="2800"/>
              <a:buFont typeface="Arial"/>
              <a:buNone/>
            </a:pPr>
            <a:endParaRPr sz="2800">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2800"/>
              <a:buFont typeface="Arial"/>
              <a:buNone/>
            </a:pPr>
            <a:r>
              <a:rPr lang="en-GB" sz="2800">
                <a:solidFill>
                  <a:schemeClr val="dk1"/>
                </a:solidFill>
                <a:latin typeface="Calibri"/>
                <a:ea typeface="Calibri"/>
                <a:cs typeface="Calibri"/>
                <a:sym typeface="Calibri"/>
              </a:rPr>
              <a:t>The ship, </a:t>
            </a:r>
            <a:r>
              <a:rPr lang="en-GB" sz="2800" b="1">
                <a:solidFill>
                  <a:srgbClr val="0070C0"/>
                </a:solidFill>
                <a:latin typeface="Calibri"/>
                <a:ea typeface="Calibri"/>
                <a:cs typeface="Calibri"/>
                <a:sym typeface="Calibri"/>
              </a:rPr>
              <a:t>which sat not too far out to sea</a:t>
            </a:r>
            <a:r>
              <a:rPr lang="en-GB" sz="2800">
                <a:solidFill>
                  <a:schemeClr val="dk1"/>
                </a:solidFill>
                <a:latin typeface="Calibri"/>
                <a:ea typeface="Calibri"/>
                <a:cs typeface="Calibri"/>
                <a:sym typeface="Calibri"/>
              </a:rPr>
              <a:t>, was tiny.</a:t>
            </a:r>
            <a:endParaRPr/>
          </a:p>
          <a:p>
            <a:pPr marL="0" marR="0" lvl="0" indent="0" algn="l" rtl="0">
              <a:lnSpc>
                <a:spcPct val="90000"/>
              </a:lnSpc>
              <a:spcBef>
                <a:spcPts val="1000"/>
              </a:spcBef>
              <a:spcAft>
                <a:spcPts val="0"/>
              </a:spcAft>
              <a:buClr>
                <a:schemeClr val="dk1"/>
              </a:buClr>
              <a:buSzPts val="2800"/>
              <a:buFont typeface="Arial"/>
              <a:buNone/>
            </a:pPr>
            <a:endParaRPr sz="2800">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2800"/>
              <a:buFont typeface="Arial"/>
              <a:buNone/>
            </a:pPr>
            <a:r>
              <a:rPr lang="en-GB" sz="2800">
                <a:solidFill>
                  <a:schemeClr val="dk1"/>
                </a:solidFill>
                <a:latin typeface="Calibri"/>
                <a:ea typeface="Calibri"/>
                <a:cs typeface="Calibri"/>
                <a:sym typeface="Calibri"/>
              </a:rPr>
              <a:t>The ideas and theories </a:t>
            </a:r>
            <a:r>
              <a:rPr lang="en-GB" sz="2800" b="1">
                <a:solidFill>
                  <a:srgbClr val="0070C0"/>
                </a:solidFill>
                <a:latin typeface="Calibri"/>
                <a:ea typeface="Calibri"/>
                <a:cs typeface="Calibri"/>
                <a:sym typeface="Calibri"/>
              </a:rPr>
              <a:t>that Darwin had </a:t>
            </a:r>
            <a:r>
              <a:rPr lang="en-GB" sz="2800">
                <a:solidFill>
                  <a:schemeClr val="dk1"/>
                </a:solidFill>
                <a:latin typeface="Calibri"/>
                <a:ea typeface="Calibri"/>
                <a:cs typeface="Calibri"/>
                <a:sym typeface="Calibri"/>
              </a:rPr>
              <a:t>are now widely accepted.</a:t>
            </a:r>
            <a:endParaRPr/>
          </a:p>
        </p:txBody>
      </p:sp>
      <p:sp>
        <p:nvSpPr>
          <p:cNvPr id="188" name="Google Shape;188;p12"/>
          <p:cNvSpPr txBox="1"/>
          <p:nvPr/>
        </p:nvSpPr>
        <p:spPr>
          <a:xfrm>
            <a:off x="729465" y="365125"/>
            <a:ext cx="10515600" cy="74805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5400"/>
              <a:buFont typeface="Arial"/>
              <a:buNone/>
            </a:pPr>
            <a:r>
              <a:rPr lang="en-GB" sz="5400" b="1" i="0" u="none" strike="noStrike" cap="none">
                <a:solidFill>
                  <a:srgbClr val="000000"/>
                </a:solidFill>
                <a:latin typeface="Calibri"/>
                <a:ea typeface="Calibri"/>
                <a:cs typeface="Calibri"/>
                <a:sym typeface="Calibri"/>
              </a:rPr>
              <a:t>Relative clauses</a:t>
            </a:r>
            <a:endParaRPr sz="5000" b="0"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3"/>
          <p:cNvSpPr txBox="1">
            <a:spLocks noGrp="1"/>
          </p:cNvSpPr>
          <p:nvPr>
            <p:ph type="title"/>
          </p:nvPr>
        </p:nvSpPr>
        <p:spPr>
          <a:xfrm>
            <a:off x="729465" y="1166195"/>
            <a:ext cx="11210744" cy="3975652"/>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800"/>
              <a:buFont typeface="Calibri"/>
              <a:buNone/>
            </a:pPr>
            <a:r>
              <a:rPr lang="en-GB" sz="2800">
                <a:latin typeface="Calibri"/>
                <a:ea typeface="Calibri"/>
                <a:cs typeface="Calibri"/>
                <a:sym typeface="Calibri"/>
              </a:rPr>
              <a:t>Read the paragraph describing what Charles Darwin saw as he arrived at the island of Quiriquina. </a:t>
            </a:r>
            <a:br>
              <a:rPr lang="en-GB" sz="2800">
                <a:latin typeface="Calibri"/>
                <a:ea typeface="Calibri"/>
                <a:cs typeface="Calibri"/>
                <a:sym typeface="Calibri"/>
              </a:rPr>
            </a:br>
            <a:br>
              <a:rPr lang="en-GB" sz="2800">
                <a:latin typeface="Calibri"/>
                <a:ea typeface="Calibri"/>
                <a:cs typeface="Calibri"/>
                <a:sym typeface="Calibri"/>
              </a:rPr>
            </a:br>
            <a:r>
              <a:rPr lang="en-GB" sz="2800" i="1">
                <a:latin typeface="Calibri"/>
                <a:ea typeface="Calibri"/>
                <a:cs typeface="Calibri"/>
                <a:sym typeface="Calibri"/>
              </a:rPr>
              <a:t>At last, they reached the island of Quiriquina and tied up at the dock. Charles stood with Syms and Captain Fitzroy and stared at the devastation. The buildings had been flattened and some of the boats lay inland as if a giant had picked them up and physically thrown them there. Furniture and the beams from houses floated in the water.</a:t>
            </a:r>
            <a:br>
              <a:rPr lang="en-GB" sz="2800" i="1">
                <a:latin typeface="Calibri"/>
                <a:ea typeface="Calibri"/>
                <a:cs typeface="Calibri"/>
                <a:sym typeface="Calibri"/>
              </a:rPr>
            </a:br>
            <a:r>
              <a:rPr lang="en-GB" sz="2800" i="1">
                <a:latin typeface="Calibri"/>
                <a:ea typeface="Calibri"/>
                <a:cs typeface="Calibri"/>
                <a:sym typeface="Calibri"/>
              </a:rPr>
              <a:t>     “A huge tidal wave has hit this town,” Charles whispered. “The wave we experienced must have just been the edge of this, bigger one.”</a:t>
            </a:r>
            <a:endParaRPr sz="2800" i="1">
              <a:highlight>
                <a:srgbClr val="00FFFF"/>
              </a:highlight>
              <a:latin typeface="Calibri"/>
              <a:ea typeface="Calibri"/>
              <a:cs typeface="Calibri"/>
              <a:sym typeface="Calibri"/>
            </a:endParaRPr>
          </a:p>
        </p:txBody>
      </p:sp>
      <p:sp>
        <p:nvSpPr>
          <p:cNvPr id="194" name="Google Shape;194;p13"/>
          <p:cNvSpPr txBox="1"/>
          <p:nvPr/>
        </p:nvSpPr>
        <p:spPr>
          <a:xfrm>
            <a:off x="729465" y="365125"/>
            <a:ext cx="10515600" cy="74805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5400"/>
              <a:buFont typeface="Arial"/>
              <a:buNone/>
            </a:pPr>
            <a:r>
              <a:rPr lang="en-GB" sz="5400" b="1" i="0" u="none" strike="noStrike" cap="none">
                <a:solidFill>
                  <a:srgbClr val="000000"/>
                </a:solidFill>
                <a:latin typeface="Calibri"/>
                <a:ea typeface="Calibri"/>
                <a:cs typeface="Calibri"/>
                <a:sym typeface="Calibri"/>
              </a:rPr>
              <a:t>Writer’s Craft</a:t>
            </a:r>
            <a:endParaRPr sz="5000" b="0"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14"/>
          <p:cNvSpPr txBox="1">
            <a:spLocks noGrp="1"/>
          </p:cNvSpPr>
          <p:nvPr>
            <p:ph type="title"/>
          </p:nvPr>
        </p:nvSpPr>
        <p:spPr>
          <a:xfrm>
            <a:off x="838200" y="550656"/>
            <a:ext cx="6264965" cy="2523849"/>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800"/>
              <a:buFont typeface="Calibri"/>
              <a:buNone/>
            </a:pPr>
            <a:r>
              <a:rPr lang="en-GB" sz="2800">
                <a:latin typeface="Calibri"/>
                <a:ea typeface="Calibri"/>
                <a:cs typeface="Calibri"/>
                <a:sym typeface="Calibri"/>
              </a:rPr>
              <a:t>Write an entry in Charles Darwin’s journal, recording what he saw on the island after it was hit by the tsunami.</a:t>
            </a:r>
            <a:br>
              <a:rPr lang="en-GB" sz="2800">
                <a:latin typeface="Calibri"/>
                <a:ea typeface="Calibri"/>
                <a:cs typeface="Calibri"/>
                <a:sym typeface="Calibri"/>
              </a:rPr>
            </a:br>
            <a:br>
              <a:rPr lang="en-GB" sz="2800">
                <a:latin typeface="Calibri"/>
                <a:ea typeface="Calibri"/>
                <a:cs typeface="Calibri"/>
                <a:sym typeface="Calibri"/>
              </a:rPr>
            </a:br>
            <a:r>
              <a:rPr lang="en-GB" sz="2800">
                <a:latin typeface="Calibri"/>
                <a:ea typeface="Calibri"/>
                <a:cs typeface="Calibri"/>
                <a:sym typeface="Calibri"/>
              </a:rPr>
              <a:t>Use relative clauses to add description. </a:t>
            </a:r>
            <a:endParaRPr/>
          </a:p>
        </p:txBody>
      </p:sp>
      <p:pic>
        <p:nvPicPr>
          <p:cNvPr id="200" name="Google Shape;200;p14"/>
          <p:cNvPicPr preferRelativeResize="0"/>
          <p:nvPr/>
        </p:nvPicPr>
        <p:blipFill rotWithShape="1">
          <a:blip r:embed="rId3">
            <a:alphaModFix/>
          </a:blip>
          <a:srcRect/>
          <a:stretch/>
        </p:blipFill>
        <p:spPr>
          <a:xfrm>
            <a:off x="7452650" y="0"/>
            <a:ext cx="3624123" cy="512859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0" name="Google Shape;90;p2"/>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Calibri"/>
              <a:buNone/>
            </a:pPr>
            <a:r>
              <a:rPr lang="en-GB" b="1">
                <a:latin typeface="Calibri"/>
                <a:ea typeface="Calibri"/>
                <a:cs typeface="Calibri"/>
                <a:sym typeface="Calibri"/>
              </a:rPr>
              <a:t>In this lesson I will:</a:t>
            </a:r>
            <a:endParaRPr/>
          </a:p>
        </p:txBody>
      </p:sp>
      <p:sp>
        <p:nvSpPr>
          <p:cNvPr id="89" name="Google Shape;89;p2"/>
          <p:cNvSpPr txBox="1">
            <a:spLocks noGrp="1"/>
          </p:cNvSpPr>
          <p:nvPr>
            <p:ph type="body" idx="1"/>
          </p:nvPr>
        </p:nvSpPr>
        <p:spPr>
          <a:xfrm>
            <a:off x="838200" y="1825625"/>
            <a:ext cx="10515600" cy="2547592"/>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800"/>
              <a:buChar char="•"/>
            </a:pPr>
            <a:r>
              <a:rPr lang="en-GB"/>
              <a:t>know what a relative pronoun is;</a:t>
            </a:r>
            <a:endParaRPr/>
          </a:p>
          <a:p>
            <a:pPr marL="228600" lvl="0" indent="-228600" algn="l" rtl="0">
              <a:lnSpc>
                <a:spcPct val="90000"/>
              </a:lnSpc>
              <a:spcBef>
                <a:spcPts val="1000"/>
              </a:spcBef>
              <a:spcAft>
                <a:spcPts val="0"/>
              </a:spcAft>
              <a:buClr>
                <a:schemeClr val="dk1"/>
              </a:buClr>
              <a:buSzPts val="2800"/>
              <a:buChar char="•"/>
            </a:pPr>
            <a:r>
              <a:rPr lang="en-GB"/>
              <a:t>know what a relative clause is;</a:t>
            </a:r>
            <a:endParaRPr/>
          </a:p>
          <a:p>
            <a:pPr marL="228600" lvl="0" indent="-228600" algn="l" rtl="0">
              <a:lnSpc>
                <a:spcPct val="90000"/>
              </a:lnSpc>
              <a:spcBef>
                <a:spcPts val="1000"/>
              </a:spcBef>
              <a:spcAft>
                <a:spcPts val="0"/>
              </a:spcAft>
              <a:buClr>
                <a:schemeClr val="dk1"/>
              </a:buClr>
              <a:buSzPts val="2800"/>
              <a:buChar char="•"/>
            </a:pPr>
            <a:r>
              <a:rPr lang="en-GB"/>
              <a:t>identify relative clauses in sentences;</a:t>
            </a:r>
            <a:endParaRPr/>
          </a:p>
          <a:p>
            <a:pPr marL="228600" lvl="0" indent="-228600" algn="l" rtl="0">
              <a:lnSpc>
                <a:spcPct val="90000"/>
              </a:lnSpc>
              <a:spcBef>
                <a:spcPts val="1000"/>
              </a:spcBef>
              <a:spcAft>
                <a:spcPts val="0"/>
              </a:spcAft>
              <a:buClr>
                <a:schemeClr val="dk1"/>
              </a:buClr>
              <a:buSzPts val="2800"/>
              <a:buChar char="•"/>
            </a:pPr>
            <a:r>
              <a:rPr lang="en-GB"/>
              <a:t>use relative clauses in my writing.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3"/>
          <p:cNvSpPr txBox="1"/>
          <p:nvPr/>
        </p:nvSpPr>
        <p:spPr>
          <a:xfrm>
            <a:off x="655320" y="365126"/>
            <a:ext cx="10515600" cy="661424"/>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2F5496"/>
              </a:buClr>
              <a:buSzPts val="3200"/>
              <a:buFont typeface="Calibri"/>
              <a:buNone/>
            </a:pPr>
            <a:r>
              <a:rPr lang="en-GB" sz="3200" b="1">
                <a:solidFill>
                  <a:srgbClr val="2F5496"/>
                </a:solidFill>
                <a:latin typeface="Calibri"/>
                <a:ea typeface="Calibri"/>
                <a:cs typeface="Calibri"/>
                <a:sym typeface="Calibri"/>
              </a:rPr>
              <a:t>Revisit</a:t>
            </a:r>
            <a:endParaRPr sz="3200" b="1">
              <a:solidFill>
                <a:srgbClr val="2F5496"/>
              </a:solidFill>
              <a:latin typeface="Calibri"/>
              <a:ea typeface="Calibri"/>
              <a:cs typeface="Calibri"/>
              <a:sym typeface="Calibri"/>
            </a:endParaRPr>
          </a:p>
        </p:txBody>
      </p:sp>
      <p:sp>
        <p:nvSpPr>
          <p:cNvPr id="96" name="Google Shape;96;p3"/>
          <p:cNvSpPr txBox="1"/>
          <p:nvPr/>
        </p:nvSpPr>
        <p:spPr>
          <a:xfrm>
            <a:off x="655320" y="1070760"/>
            <a:ext cx="10515600" cy="810556"/>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200"/>
              <a:buFont typeface="Arial"/>
              <a:buNone/>
            </a:pPr>
            <a:r>
              <a:rPr lang="en-GB" sz="3200" b="1">
                <a:solidFill>
                  <a:schemeClr val="dk1"/>
                </a:solidFill>
                <a:latin typeface="Calibri"/>
                <a:ea typeface="Calibri"/>
                <a:cs typeface="Calibri"/>
                <a:sym typeface="Calibri"/>
              </a:rPr>
              <a:t>Which words are pronouns?</a:t>
            </a:r>
            <a:endParaRPr/>
          </a:p>
        </p:txBody>
      </p:sp>
      <p:sp>
        <p:nvSpPr>
          <p:cNvPr id="97" name="Google Shape;97;p3"/>
          <p:cNvSpPr/>
          <p:nvPr/>
        </p:nvSpPr>
        <p:spPr>
          <a:xfrm>
            <a:off x="739706" y="1897066"/>
            <a:ext cx="335348"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I</a:t>
            </a:r>
            <a:endParaRPr sz="4400">
              <a:solidFill>
                <a:schemeClr val="accent6"/>
              </a:solidFill>
              <a:latin typeface="Calibri"/>
              <a:ea typeface="Calibri"/>
              <a:cs typeface="Calibri"/>
              <a:sym typeface="Calibri"/>
            </a:endParaRPr>
          </a:p>
        </p:txBody>
      </p:sp>
      <p:sp>
        <p:nvSpPr>
          <p:cNvPr id="98" name="Google Shape;98;p3"/>
          <p:cNvSpPr/>
          <p:nvPr/>
        </p:nvSpPr>
        <p:spPr>
          <a:xfrm>
            <a:off x="1667329" y="2212138"/>
            <a:ext cx="1196161"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blue</a:t>
            </a:r>
            <a:endParaRPr sz="4400">
              <a:solidFill>
                <a:schemeClr val="accent6"/>
              </a:solidFill>
              <a:latin typeface="Calibri"/>
              <a:ea typeface="Calibri"/>
              <a:cs typeface="Calibri"/>
              <a:sym typeface="Calibri"/>
            </a:endParaRPr>
          </a:p>
        </p:txBody>
      </p:sp>
      <p:sp>
        <p:nvSpPr>
          <p:cNvPr id="99" name="Google Shape;99;p3"/>
          <p:cNvSpPr/>
          <p:nvPr/>
        </p:nvSpPr>
        <p:spPr>
          <a:xfrm>
            <a:off x="3382759" y="1881316"/>
            <a:ext cx="982961"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she</a:t>
            </a:r>
            <a:endParaRPr sz="4400">
              <a:solidFill>
                <a:schemeClr val="accent6"/>
              </a:solidFill>
              <a:latin typeface="Calibri"/>
              <a:ea typeface="Calibri"/>
              <a:cs typeface="Calibri"/>
              <a:sym typeface="Calibri"/>
            </a:endParaRPr>
          </a:p>
        </p:txBody>
      </p:sp>
      <p:sp>
        <p:nvSpPr>
          <p:cNvPr id="100" name="Google Shape;100;p3"/>
          <p:cNvSpPr/>
          <p:nvPr/>
        </p:nvSpPr>
        <p:spPr>
          <a:xfrm>
            <a:off x="4824306" y="2212138"/>
            <a:ext cx="518091"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it</a:t>
            </a:r>
            <a:endParaRPr sz="4400">
              <a:solidFill>
                <a:schemeClr val="accent6"/>
              </a:solidFill>
              <a:latin typeface="Calibri"/>
              <a:ea typeface="Calibri"/>
              <a:cs typeface="Calibri"/>
              <a:sym typeface="Calibri"/>
            </a:endParaRPr>
          </a:p>
        </p:txBody>
      </p:sp>
      <p:sp>
        <p:nvSpPr>
          <p:cNvPr id="101" name="Google Shape;101;p3"/>
          <p:cNvSpPr/>
          <p:nvPr/>
        </p:nvSpPr>
        <p:spPr>
          <a:xfrm>
            <a:off x="5876287" y="1877028"/>
            <a:ext cx="1216872"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they</a:t>
            </a:r>
            <a:endParaRPr sz="4400">
              <a:solidFill>
                <a:schemeClr val="accent6"/>
              </a:solidFill>
              <a:latin typeface="Calibri"/>
              <a:ea typeface="Calibri"/>
              <a:cs typeface="Calibri"/>
              <a:sym typeface="Calibri"/>
            </a:endParaRPr>
          </a:p>
        </p:txBody>
      </p:sp>
      <p:sp>
        <p:nvSpPr>
          <p:cNvPr id="102" name="Google Shape;102;p3"/>
          <p:cNvSpPr/>
          <p:nvPr/>
        </p:nvSpPr>
        <p:spPr>
          <a:xfrm>
            <a:off x="7565477" y="2250347"/>
            <a:ext cx="1534716"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today</a:t>
            </a:r>
            <a:endParaRPr sz="4400">
              <a:solidFill>
                <a:schemeClr val="accent6"/>
              </a:solidFill>
              <a:latin typeface="Calibri"/>
              <a:ea typeface="Calibri"/>
              <a:cs typeface="Calibri"/>
              <a:sym typeface="Calibri"/>
            </a:endParaRPr>
          </a:p>
        </p:txBody>
      </p:sp>
      <p:sp>
        <p:nvSpPr>
          <p:cNvPr id="103" name="Google Shape;103;p3"/>
          <p:cNvSpPr/>
          <p:nvPr/>
        </p:nvSpPr>
        <p:spPr>
          <a:xfrm>
            <a:off x="9439580" y="1803251"/>
            <a:ext cx="1351652"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mine</a:t>
            </a:r>
            <a:endParaRPr sz="4400">
              <a:solidFill>
                <a:schemeClr val="accent6"/>
              </a:solidFill>
              <a:latin typeface="Calibri"/>
              <a:ea typeface="Calibri"/>
              <a:cs typeface="Calibri"/>
              <a:sym typeface="Calibri"/>
            </a:endParaRPr>
          </a:p>
        </p:txBody>
      </p:sp>
      <p:sp>
        <p:nvSpPr>
          <p:cNvPr id="104" name="Google Shape;104;p3"/>
          <p:cNvSpPr/>
          <p:nvPr/>
        </p:nvSpPr>
        <p:spPr>
          <a:xfrm>
            <a:off x="513285" y="3044279"/>
            <a:ext cx="208461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because</a:t>
            </a:r>
            <a:endParaRPr sz="4400">
              <a:solidFill>
                <a:schemeClr val="accent6"/>
              </a:solidFill>
              <a:latin typeface="Calibri"/>
              <a:ea typeface="Calibri"/>
              <a:cs typeface="Calibri"/>
              <a:sym typeface="Calibri"/>
            </a:endParaRPr>
          </a:p>
        </p:txBody>
      </p:sp>
      <p:sp>
        <p:nvSpPr>
          <p:cNvPr id="105" name="Google Shape;105;p3"/>
          <p:cNvSpPr/>
          <p:nvPr/>
        </p:nvSpPr>
        <p:spPr>
          <a:xfrm>
            <a:off x="5263050" y="3179174"/>
            <a:ext cx="1047082"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you</a:t>
            </a:r>
            <a:endParaRPr sz="4400">
              <a:solidFill>
                <a:schemeClr val="accent6"/>
              </a:solidFill>
              <a:latin typeface="Calibri"/>
              <a:ea typeface="Calibri"/>
              <a:cs typeface="Calibri"/>
              <a:sym typeface="Calibri"/>
            </a:endParaRPr>
          </a:p>
        </p:txBody>
      </p:sp>
      <p:sp>
        <p:nvSpPr>
          <p:cNvPr id="106" name="Google Shape;106;p3"/>
          <p:cNvSpPr/>
          <p:nvPr/>
        </p:nvSpPr>
        <p:spPr>
          <a:xfrm>
            <a:off x="8377069" y="3355613"/>
            <a:ext cx="958917"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her</a:t>
            </a:r>
            <a:endParaRPr sz="4400">
              <a:solidFill>
                <a:schemeClr val="accent6"/>
              </a:solidFill>
              <a:latin typeface="Calibri"/>
              <a:ea typeface="Calibri"/>
              <a:cs typeface="Calibri"/>
              <a:sym typeface="Calibri"/>
            </a:endParaRPr>
          </a:p>
        </p:txBody>
      </p:sp>
      <p:sp>
        <p:nvSpPr>
          <p:cNvPr id="107" name="Google Shape;107;p3"/>
          <p:cNvSpPr/>
          <p:nvPr/>
        </p:nvSpPr>
        <p:spPr>
          <a:xfrm>
            <a:off x="10227028" y="2918050"/>
            <a:ext cx="1079142"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and</a:t>
            </a:r>
            <a:endParaRPr sz="4400">
              <a:solidFill>
                <a:schemeClr val="accent6"/>
              </a:solidFill>
              <a:latin typeface="Calibri"/>
              <a:ea typeface="Calibri"/>
              <a:cs typeface="Calibri"/>
              <a:sym typeface="Calibri"/>
            </a:endParaRPr>
          </a:p>
        </p:txBody>
      </p:sp>
      <p:sp>
        <p:nvSpPr>
          <p:cNvPr id="108" name="Google Shape;108;p3"/>
          <p:cNvSpPr/>
          <p:nvPr/>
        </p:nvSpPr>
        <p:spPr>
          <a:xfrm>
            <a:off x="6780386" y="2858317"/>
            <a:ext cx="705642"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us</a:t>
            </a:r>
            <a:endParaRPr sz="4400">
              <a:solidFill>
                <a:schemeClr val="accent6"/>
              </a:solidFill>
              <a:latin typeface="Calibri"/>
              <a:ea typeface="Calibri"/>
              <a:cs typeface="Calibri"/>
              <a:sym typeface="Calibri"/>
            </a:endParaRPr>
          </a:p>
        </p:txBody>
      </p:sp>
      <p:sp>
        <p:nvSpPr>
          <p:cNvPr id="109" name="Google Shape;109;p3"/>
          <p:cNvSpPr/>
          <p:nvPr/>
        </p:nvSpPr>
        <p:spPr>
          <a:xfrm>
            <a:off x="3116660" y="3366248"/>
            <a:ext cx="1515158"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theirs</a:t>
            </a:r>
            <a:endParaRPr sz="4400">
              <a:solidFill>
                <a:schemeClr val="accent6"/>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4"/>
          <p:cNvSpPr txBox="1">
            <a:spLocks noGrp="1"/>
          </p:cNvSpPr>
          <p:nvPr>
            <p:ph type="body" idx="1"/>
          </p:nvPr>
        </p:nvSpPr>
        <p:spPr>
          <a:xfrm>
            <a:off x="426720" y="4234069"/>
            <a:ext cx="11338560" cy="329247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800"/>
              <a:buNone/>
            </a:pPr>
            <a:r>
              <a:rPr lang="en-GB"/>
              <a:t>These words are pronouns. They are used to replace nouns in writing.</a:t>
            </a:r>
            <a:endParaRPr/>
          </a:p>
          <a:p>
            <a:pPr marL="0" lvl="0" indent="0" algn="l" rtl="0">
              <a:lnSpc>
                <a:spcPct val="90000"/>
              </a:lnSpc>
              <a:spcBef>
                <a:spcPts val="1000"/>
              </a:spcBef>
              <a:spcAft>
                <a:spcPts val="0"/>
              </a:spcAft>
              <a:buClr>
                <a:schemeClr val="dk1"/>
              </a:buClr>
              <a:buSzPts val="2800"/>
              <a:buNone/>
            </a:pPr>
            <a:r>
              <a:rPr lang="en-GB"/>
              <a:t>Can you think of any other examples of pronouns? </a:t>
            </a:r>
            <a:endParaRPr/>
          </a:p>
        </p:txBody>
      </p:sp>
      <p:sp>
        <p:nvSpPr>
          <p:cNvPr id="115" name="Google Shape;115;p4"/>
          <p:cNvSpPr txBox="1"/>
          <p:nvPr/>
        </p:nvSpPr>
        <p:spPr>
          <a:xfrm>
            <a:off x="655320" y="708727"/>
            <a:ext cx="10515600" cy="810556"/>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200"/>
              <a:buFont typeface="Arial"/>
              <a:buNone/>
            </a:pPr>
            <a:r>
              <a:rPr lang="en-GB" sz="3200" b="1">
                <a:solidFill>
                  <a:schemeClr val="dk1"/>
                </a:solidFill>
                <a:latin typeface="Calibri"/>
                <a:ea typeface="Calibri"/>
                <a:cs typeface="Calibri"/>
                <a:sym typeface="Calibri"/>
              </a:rPr>
              <a:t>Which words are pronouns?</a:t>
            </a:r>
            <a:endParaRPr/>
          </a:p>
        </p:txBody>
      </p:sp>
      <p:sp>
        <p:nvSpPr>
          <p:cNvPr id="116" name="Google Shape;116;p4"/>
          <p:cNvSpPr/>
          <p:nvPr/>
        </p:nvSpPr>
        <p:spPr>
          <a:xfrm>
            <a:off x="739706" y="1897066"/>
            <a:ext cx="335348"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I</a:t>
            </a:r>
            <a:endParaRPr sz="4400">
              <a:solidFill>
                <a:schemeClr val="accent6"/>
              </a:solidFill>
              <a:latin typeface="Calibri"/>
              <a:ea typeface="Calibri"/>
              <a:cs typeface="Calibri"/>
              <a:sym typeface="Calibri"/>
            </a:endParaRPr>
          </a:p>
        </p:txBody>
      </p:sp>
      <p:sp>
        <p:nvSpPr>
          <p:cNvPr id="117" name="Google Shape;117;p4"/>
          <p:cNvSpPr/>
          <p:nvPr/>
        </p:nvSpPr>
        <p:spPr>
          <a:xfrm>
            <a:off x="3382759" y="1881316"/>
            <a:ext cx="982961"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she</a:t>
            </a:r>
            <a:endParaRPr sz="4400">
              <a:solidFill>
                <a:schemeClr val="accent6"/>
              </a:solidFill>
              <a:latin typeface="Calibri"/>
              <a:ea typeface="Calibri"/>
              <a:cs typeface="Calibri"/>
              <a:sym typeface="Calibri"/>
            </a:endParaRPr>
          </a:p>
        </p:txBody>
      </p:sp>
      <p:sp>
        <p:nvSpPr>
          <p:cNvPr id="118" name="Google Shape;118;p4"/>
          <p:cNvSpPr/>
          <p:nvPr/>
        </p:nvSpPr>
        <p:spPr>
          <a:xfrm>
            <a:off x="4824306" y="2212138"/>
            <a:ext cx="518091"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it</a:t>
            </a:r>
            <a:endParaRPr sz="4400">
              <a:solidFill>
                <a:schemeClr val="accent6"/>
              </a:solidFill>
              <a:latin typeface="Calibri"/>
              <a:ea typeface="Calibri"/>
              <a:cs typeface="Calibri"/>
              <a:sym typeface="Calibri"/>
            </a:endParaRPr>
          </a:p>
        </p:txBody>
      </p:sp>
      <p:sp>
        <p:nvSpPr>
          <p:cNvPr id="119" name="Google Shape;119;p4"/>
          <p:cNvSpPr/>
          <p:nvPr/>
        </p:nvSpPr>
        <p:spPr>
          <a:xfrm>
            <a:off x="5876287" y="1877028"/>
            <a:ext cx="1216872"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they</a:t>
            </a:r>
            <a:endParaRPr sz="4400">
              <a:solidFill>
                <a:schemeClr val="accent6"/>
              </a:solidFill>
              <a:latin typeface="Calibri"/>
              <a:ea typeface="Calibri"/>
              <a:cs typeface="Calibri"/>
              <a:sym typeface="Calibri"/>
            </a:endParaRPr>
          </a:p>
        </p:txBody>
      </p:sp>
      <p:sp>
        <p:nvSpPr>
          <p:cNvPr id="120" name="Google Shape;120;p4"/>
          <p:cNvSpPr/>
          <p:nvPr/>
        </p:nvSpPr>
        <p:spPr>
          <a:xfrm>
            <a:off x="9439580" y="1803251"/>
            <a:ext cx="1351652"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mine</a:t>
            </a:r>
            <a:endParaRPr sz="4400">
              <a:solidFill>
                <a:schemeClr val="accent6"/>
              </a:solidFill>
              <a:latin typeface="Calibri"/>
              <a:ea typeface="Calibri"/>
              <a:cs typeface="Calibri"/>
              <a:sym typeface="Calibri"/>
            </a:endParaRPr>
          </a:p>
        </p:txBody>
      </p:sp>
      <p:sp>
        <p:nvSpPr>
          <p:cNvPr id="121" name="Google Shape;121;p4"/>
          <p:cNvSpPr/>
          <p:nvPr/>
        </p:nvSpPr>
        <p:spPr>
          <a:xfrm>
            <a:off x="5263050" y="3179174"/>
            <a:ext cx="1047082"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you</a:t>
            </a:r>
            <a:endParaRPr sz="4400">
              <a:solidFill>
                <a:schemeClr val="accent6"/>
              </a:solidFill>
              <a:latin typeface="Calibri"/>
              <a:ea typeface="Calibri"/>
              <a:cs typeface="Calibri"/>
              <a:sym typeface="Calibri"/>
            </a:endParaRPr>
          </a:p>
        </p:txBody>
      </p:sp>
      <p:sp>
        <p:nvSpPr>
          <p:cNvPr id="122" name="Google Shape;122;p4"/>
          <p:cNvSpPr/>
          <p:nvPr/>
        </p:nvSpPr>
        <p:spPr>
          <a:xfrm>
            <a:off x="8377069" y="3355613"/>
            <a:ext cx="958917"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her</a:t>
            </a:r>
            <a:endParaRPr sz="4400">
              <a:solidFill>
                <a:schemeClr val="accent6"/>
              </a:solidFill>
              <a:latin typeface="Calibri"/>
              <a:ea typeface="Calibri"/>
              <a:cs typeface="Calibri"/>
              <a:sym typeface="Calibri"/>
            </a:endParaRPr>
          </a:p>
        </p:txBody>
      </p:sp>
      <p:sp>
        <p:nvSpPr>
          <p:cNvPr id="123" name="Google Shape;123;p4"/>
          <p:cNvSpPr/>
          <p:nvPr/>
        </p:nvSpPr>
        <p:spPr>
          <a:xfrm>
            <a:off x="6780386" y="2858317"/>
            <a:ext cx="705642"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us</a:t>
            </a:r>
            <a:endParaRPr sz="4400">
              <a:solidFill>
                <a:schemeClr val="accent6"/>
              </a:solidFill>
              <a:latin typeface="Calibri"/>
              <a:ea typeface="Calibri"/>
              <a:cs typeface="Calibri"/>
              <a:sym typeface="Calibri"/>
            </a:endParaRPr>
          </a:p>
        </p:txBody>
      </p:sp>
      <p:sp>
        <p:nvSpPr>
          <p:cNvPr id="124" name="Google Shape;124;p4"/>
          <p:cNvSpPr/>
          <p:nvPr/>
        </p:nvSpPr>
        <p:spPr>
          <a:xfrm>
            <a:off x="3116660" y="3366248"/>
            <a:ext cx="1515158"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4400" b="1" i="1">
                <a:solidFill>
                  <a:schemeClr val="accent6"/>
                </a:solidFill>
                <a:latin typeface="Calibri"/>
                <a:ea typeface="Calibri"/>
                <a:cs typeface="Calibri"/>
                <a:sym typeface="Calibri"/>
              </a:rPr>
              <a:t>theirs</a:t>
            </a:r>
            <a:endParaRPr sz="4400">
              <a:solidFill>
                <a:schemeClr val="accent6"/>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5"/>
          <p:cNvSpPr/>
          <p:nvPr/>
        </p:nvSpPr>
        <p:spPr>
          <a:xfrm>
            <a:off x="201168" y="136525"/>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130" name="Google Shape;130;p5"/>
          <p:cNvPicPr preferRelativeResize="0"/>
          <p:nvPr/>
        </p:nvPicPr>
        <p:blipFill>
          <a:blip r:embed="rId3"/>
          <a:srcRect/>
          <a:stretch/>
        </p:blipFill>
        <p:spPr>
          <a:xfrm>
            <a:off x="2638863" y="136525"/>
            <a:ext cx="6914272" cy="489005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6"/>
          <p:cNvSpPr txBox="1">
            <a:spLocks noGrp="1"/>
          </p:cNvSpPr>
          <p:nvPr>
            <p:ph type="body" idx="1"/>
          </p:nvPr>
        </p:nvSpPr>
        <p:spPr>
          <a:xfrm>
            <a:off x="729465" y="1690825"/>
            <a:ext cx="8951248" cy="320928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000"/>
              <a:buNone/>
            </a:pPr>
            <a:r>
              <a:rPr lang="en-GB" sz="3000"/>
              <a:t>Can you spot the relative pronouns in these sentences?</a:t>
            </a:r>
            <a:endParaRPr/>
          </a:p>
          <a:p>
            <a:pPr marL="0" lvl="0" indent="0" algn="l" rtl="0">
              <a:lnSpc>
                <a:spcPct val="90000"/>
              </a:lnSpc>
              <a:spcBef>
                <a:spcPts val="1000"/>
              </a:spcBef>
              <a:spcAft>
                <a:spcPts val="0"/>
              </a:spcAft>
              <a:buClr>
                <a:schemeClr val="dk1"/>
              </a:buClr>
              <a:buSzPts val="3000"/>
              <a:buNone/>
            </a:pPr>
            <a:endParaRPr sz="3000">
              <a:highlight>
                <a:srgbClr val="00FFFF"/>
              </a:highlight>
            </a:endParaRPr>
          </a:p>
          <a:p>
            <a:pPr marL="0" lvl="0" indent="0" algn="l" rtl="0">
              <a:lnSpc>
                <a:spcPct val="90000"/>
              </a:lnSpc>
              <a:spcBef>
                <a:spcPts val="1000"/>
              </a:spcBef>
              <a:spcAft>
                <a:spcPts val="0"/>
              </a:spcAft>
              <a:buClr>
                <a:schemeClr val="dk1"/>
              </a:buClr>
              <a:buSzPts val="3000"/>
              <a:buNone/>
            </a:pPr>
            <a:r>
              <a:rPr lang="en-GB" sz="3000"/>
              <a:t>The men who sailed the ship reported to the Captain.</a:t>
            </a:r>
            <a:endParaRPr/>
          </a:p>
          <a:p>
            <a:pPr marL="0" lvl="0" indent="0" algn="l" rtl="0">
              <a:lnSpc>
                <a:spcPct val="90000"/>
              </a:lnSpc>
              <a:spcBef>
                <a:spcPts val="1000"/>
              </a:spcBef>
              <a:spcAft>
                <a:spcPts val="0"/>
              </a:spcAft>
              <a:buClr>
                <a:schemeClr val="dk1"/>
              </a:buClr>
              <a:buSzPts val="3000"/>
              <a:buNone/>
            </a:pPr>
            <a:endParaRPr sz="3000"/>
          </a:p>
          <a:p>
            <a:pPr marL="0" lvl="0" indent="0" algn="l" rtl="0">
              <a:lnSpc>
                <a:spcPct val="90000"/>
              </a:lnSpc>
              <a:spcBef>
                <a:spcPts val="1000"/>
              </a:spcBef>
              <a:spcAft>
                <a:spcPts val="0"/>
              </a:spcAft>
              <a:buClr>
                <a:schemeClr val="dk1"/>
              </a:buClr>
              <a:buSzPts val="3000"/>
              <a:buNone/>
            </a:pPr>
            <a:r>
              <a:rPr lang="en-GB" sz="3000"/>
              <a:t>Many specimens that Charles Darwin collected are stored at the Natural History Museum, London.</a:t>
            </a:r>
            <a:endParaRPr/>
          </a:p>
          <a:p>
            <a:pPr marL="0" lvl="0" indent="0" algn="l" rtl="0">
              <a:lnSpc>
                <a:spcPct val="90000"/>
              </a:lnSpc>
              <a:spcBef>
                <a:spcPts val="1000"/>
              </a:spcBef>
              <a:spcAft>
                <a:spcPts val="0"/>
              </a:spcAft>
              <a:buClr>
                <a:schemeClr val="dk1"/>
              </a:buClr>
              <a:buSzPts val="3000"/>
              <a:buNone/>
            </a:pPr>
            <a:endParaRPr sz="3000"/>
          </a:p>
        </p:txBody>
      </p:sp>
      <p:sp>
        <p:nvSpPr>
          <p:cNvPr id="136" name="Google Shape;136;p6"/>
          <p:cNvSpPr/>
          <p:nvPr/>
        </p:nvSpPr>
        <p:spPr>
          <a:xfrm>
            <a:off x="201168" y="136525"/>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7" name="Google Shape;137;p6"/>
          <p:cNvSpPr txBox="1"/>
          <p:nvPr/>
        </p:nvSpPr>
        <p:spPr>
          <a:xfrm>
            <a:off x="729465" y="365125"/>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5400"/>
              <a:buFont typeface="Arial"/>
              <a:buNone/>
            </a:pPr>
            <a:r>
              <a:rPr lang="en-GB" sz="5400" b="1" i="0" u="none" strike="noStrike" cap="none">
                <a:solidFill>
                  <a:srgbClr val="000000"/>
                </a:solidFill>
                <a:latin typeface="Calibri"/>
                <a:ea typeface="Calibri"/>
                <a:cs typeface="Calibri"/>
                <a:sym typeface="Calibri"/>
              </a:rPr>
              <a:t>Relative pronouns</a:t>
            </a:r>
            <a:endParaRPr sz="5000" b="0"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7"/>
          <p:cNvSpPr/>
          <p:nvPr/>
        </p:nvSpPr>
        <p:spPr>
          <a:xfrm>
            <a:off x="201168" y="136525"/>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3" name="Google Shape;143;p7"/>
          <p:cNvSpPr txBox="1"/>
          <p:nvPr/>
        </p:nvSpPr>
        <p:spPr>
          <a:xfrm>
            <a:off x="729465" y="1690825"/>
            <a:ext cx="8951248" cy="320928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3000"/>
              <a:buFont typeface="Arial"/>
              <a:buNone/>
            </a:pPr>
            <a:r>
              <a:rPr lang="en-GB" sz="3000">
                <a:solidFill>
                  <a:schemeClr val="dk1"/>
                </a:solidFill>
                <a:latin typeface="Calibri"/>
                <a:ea typeface="Calibri"/>
                <a:cs typeface="Calibri"/>
                <a:sym typeface="Calibri"/>
              </a:rPr>
              <a:t>Can you spot the relative pronouns in these sentences?</a:t>
            </a:r>
            <a:endParaRPr/>
          </a:p>
          <a:p>
            <a:pPr marL="0" marR="0" lvl="0" indent="0" algn="l" rtl="0">
              <a:lnSpc>
                <a:spcPct val="90000"/>
              </a:lnSpc>
              <a:spcBef>
                <a:spcPts val="1000"/>
              </a:spcBef>
              <a:spcAft>
                <a:spcPts val="0"/>
              </a:spcAft>
              <a:buClr>
                <a:schemeClr val="dk1"/>
              </a:buClr>
              <a:buSzPts val="3000"/>
              <a:buFont typeface="Arial"/>
              <a:buNone/>
            </a:pPr>
            <a:endParaRPr sz="3000">
              <a:solidFill>
                <a:schemeClr val="dk1"/>
              </a:solidFill>
              <a:highlight>
                <a:srgbClr val="00FFFF"/>
              </a:highlight>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3000"/>
              <a:buFont typeface="Arial"/>
              <a:buNone/>
            </a:pPr>
            <a:r>
              <a:rPr lang="en-GB" sz="3000">
                <a:solidFill>
                  <a:schemeClr val="dk1"/>
                </a:solidFill>
                <a:latin typeface="Calibri"/>
                <a:ea typeface="Calibri"/>
                <a:cs typeface="Calibri"/>
                <a:sym typeface="Calibri"/>
              </a:rPr>
              <a:t>The men </a:t>
            </a:r>
            <a:r>
              <a:rPr lang="en-GB" sz="3000" b="1">
                <a:solidFill>
                  <a:srgbClr val="0070C0"/>
                </a:solidFill>
                <a:latin typeface="Calibri"/>
                <a:ea typeface="Calibri"/>
                <a:cs typeface="Calibri"/>
                <a:sym typeface="Calibri"/>
              </a:rPr>
              <a:t>who</a:t>
            </a:r>
            <a:r>
              <a:rPr lang="en-GB" sz="3000">
                <a:solidFill>
                  <a:schemeClr val="dk1"/>
                </a:solidFill>
                <a:latin typeface="Calibri"/>
                <a:ea typeface="Calibri"/>
                <a:cs typeface="Calibri"/>
                <a:sym typeface="Calibri"/>
              </a:rPr>
              <a:t> sailed the ship reported to the Captain.</a:t>
            </a:r>
            <a:endParaRPr/>
          </a:p>
          <a:p>
            <a:pPr marL="0" marR="0" lvl="0" indent="0" algn="l" rtl="0">
              <a:lnSpc>
                <a:spcPct val="90000"/>
              </a:lnSpc>
              <a:spcBef>
                <a:spcPts val="1000"/>
              </a:spcBef>
              <a:spcAft>
                <a:spcPts val="0"/>
              </a:spcAft>
              <a:buClr>
                <a:schemeClr val="dk1"/>
              </a:buClr>
              <a:buSzPts val="3000"/>
              <a:buFont typeface="Arial"/>
              <a:buNone/>
            </a:pPr>
            <a:endParaRPr sz="3000">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3000"/>
              <a:buFont typeface="Arial"/>
              <a:buNone/>
            </a:pPr>
            <a:r>
              <a:rPr lang="en-GB" sz="3000">
                <a:solidFill>
                  <a:schemeClr val="dk1"/>
                </a:solidFill>
                <a:latin typeface="Calibri"/>
                <a:ea typeface="Calibri"/>
                <a:cs typeface="Calibri"/>
                <a:sym typeface="Calibri"/>
              </a:rPr>
              <a:t>Many specimens </a:t>
            </a:r>
            <a:r>
              <a:rPr lang="en-GB" sz="3000" b="1">
                <a:solidFill>
                  <a:srgbClr val="0070C0"/>
                </a:solidFill>
                <a:latin typeface="Calibri"/>
                <a:ea typeface="Calibri"/>
                <a:cs typeface="Calibri"/>
                <a:sym typeface="Calibri"/>
              </a:rPr>
              <a:t>that</a:t>
            </a:r>
            <a:r>
              <a:rPr lang="en-GB" sz="3000">
                <a:solidFill>
                  <a:schemeClr val="dk1"/>
                </a:solidFill>
                <a:latin typeface="Calibri"/>
                <a:ea typeface="Calibri"/>
                <a:cs typeface="Calibri"/>
                <a:sym typeface="Calibri"/>
              </a:rPr>
              <a:t> Charles Darwin collected are stored at the Natural History Museum, London.</a:t>
            </a:r>
            <a:endParaRPr/>
          </a:p>
          <a:p>
            <a:pPr marL="0" marR="0" lvl="0" indent="0" algn="l" rtl="0">
              <a:lnSpc>
                <a:spcPct val="90000"/>
              </a:lnSpc>
              <a:spcBef>
                <a:spcPts val="1000"/>
              </a:spcBef>
              <a:spcAft>
                <a:spcPts val="0"/>
              </a:spcAft>
              <a:buClr>
                <a:schemeClr val="dk1"/>
              </a:buClr>
              <a:buSzPts val="3000"/>
              <a:buFont typeface="Arial"/>
              <a:buNone/>
            </a:pPr>
            <a:endParaRPr sz="3000">
              <a:solidFill>
                <a:schemeClr val="dk1"/>
              </a:solidFill>
              <a:latin typeface="Calibri"/>
              <a:ea typeface="Calibri"/>
              <a:cs typeface="Calibri"/>
              <a:sym typeface="Calibri"/>
            </a:endParaRPr>
          </a:p>
        </p:txBody>
      </p:sp>
      <p:sp>
        <p:nvSpPr>
          <p:cNvPr id="144" name="Google Shape;144;p7"/>
          <p:cNvSpPr txBox="1"/>
          <p:nvPr/>
        </p:nvSpPr>
        <p:spPr>
          <a:xfrm>
            <a:off x="729465" y="365125"/>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5400"/>
              <a:buFont typeface="Arial"/>
              <a:buNone/>
            </a:pPr>
            <a:r>
              <a:rPr lang="en-GB" sz="5400" b="1" i="0" u="none" strike="noStrike" cap="none">
                <a:solidFill>
                  <a:srgbClr val="000000"/>
                </a:solidFill>
                <a:latin typeface="Calibri"/>
                <a:ea typeface="Calibri"/>
                <a:cs typeface="Calibri"/>
                <a:sym typeface="Calibri"/>
              </a:rPr>
              <a:t>Relative pronouns</a:t>
            </a:r>
            <a:endParaRPr sz="5000" b="0"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8"/>
          <p:cNvSpPr txBox="1">
            <a:spLocks noGrp="1"/>
          </p:cNvSpPr>
          <p:nvPr>
            <p:ph type="body" idx="1"/>
          </p:nvPr>
        </p:nvSpPr>
        <p:spPr>
          <a:xfrm>
            <a:off x="729465" y="1641016"/>
            <a:ext cx="11018587" cy="4988384"/>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800"/>
              <a:buNone/>
            </a:pPr>
            <a:r>
              <a:rPr lang="en-GB"/>
              <a:t>A relative clause is a type of subordinating clause. It is connected to the main clause using a relative pronoun. It describes or gives extra information about a noun.</a:t>
            </a:r>
            <a:endParaRPr/>
          </a:p>
          <a:p>
            <a:pPr marL="0" lvl="0" indent="0" algn="l" rtl="0">
              <a:lnSpc>
                <a:spcPct val="90000"/>
              </a:lnSpc>
              <a:spcBef>
                <a:spcPts val="1000"/>
              </a:spcBef>
              <a:spcAft>
                <a:spcPts val="0"/>
              </a:spcAft>
              <a:buClr>
                <a:schemeClr val="dk1"/>
              </a:buClr>
              <a:buSzPts val="2800"/>
              <a:buNone/>
            </a:pPr>
            <a:endParaRPr/>
          </a:p>
          <a:p>
            <a:pPr marL="0" lvl="0" indent="0" algn="l" rtl="0">
              <a:lnSpc>
                <a:spcPct val="90000"/>
              </a:lnSpc>
              <a:spcBef>
                <a:spcPts val="1000"/>
              </a:spcBef>
              <a:spcAft>
                <a:spcPts val="0"/>
              </a:spcAft>
              <a:buClr>
                <a:schemeClr val="dk1"/>
              </a:buClr>
              <a:buSzPts val="2800"/>
              <a:buNone/>
            </a:pPr>
            <a:r>
              <a:rPr lang="en-GB"/>
              <a:t>The sailors reached the island </a:t>
            </a:r>
            <a:r>
              <a:rPr lang="en-GB" b="1">
                <a:solidFill>
                  <a:srgbClr val="0070C0"/>
                </a:solidFill>
              </a:rPr>
              <a:t>where the tsunami hit.</a:t>
            </a:r>
            <a:endParaRPr/>
          </a:p>
          <a:p>
            <a:pPr marL="0" lvl="0" indent="0" algn="l" rtl="0">
              <a:lnSpc>
                <a:spcPct val="90000"/>
              </a:lnSpc>
              <a:spcBef>
                <a:spcPts val="1000"/>
              </a:spcBef>
              <a:spcAft>
                <a:spcPts val="0"/>
              </a:spcAft>
              <a:buClr>
                <a:schemeClr val="dk1"/>
              </a:buClr>
              <a:buSzPts val="2800"/>
              <a:buNone/>
            </a:pPr>
            <a:endParaRPr>
              <a:solidFill>
                <a:srgbClr val="FF0000"/>
              </a:solidFill>
            </a:endParaRPr>
          </a:p>
          <a:p>
            <a:pPr marL="0" lvl="0" indent="0" algn="l" rtl="0">
              <a:lnSpc>
                <a:spcPct val="90000"/>
              </a:lnSpc>
              <a:spcBef>
                <a:spcPts val="1000"/>
              </a:spcBef>
              <a:spcAft>
                <a:spcPts val="0"/>
              </a:spcAft>
              <a:buClr>
                <a:schemeClr val="dk1"/>
              </a:buClr>
              <a:buSzPts val="2800"/>
              <a:buNone/>
            </a:pPr>
            <a:r>
              <a:rPr lang="en-GB"/>
              <a:t>Darwin, </a:t>
            </a:r>
            <a:r>
              <a:rPr lang="en-GB" b="1">
                <a:solidFill>
                  <a:srgbClr val="0070C0"/>
                </a:solidFill>
              </a:rPr>
              <a:t>who was a famous British scientist, </a:t>
            </a:r>
            <a:r>
              <a:rPr lang="en-GB"/>
              <a:t>observed plants and animals.</a:t>
            </a:r>
            <a:endParaRPr/>
          </a:p>
          <a:p>
            <a:pPr marL="0" lvl="0" indent="0" algn="l" rtl="0">
              <a:lnSpc>
                <a:spcPct val="90000"/>
              </a:lnSpc>
              <a:spcBef>
                <a:spcPts val="1000"/>
              </a:spcBef>
              <a:spcAft>
                <a:spcPts val="0"/>
              </a:spcAft>
              <a:buClr>
                <a:schemeClr val="dk1"/>
              </a:buClr>
              <a:buSzPts val="4000"/>
              <a:buNone/>
            </a:pPr>
            <a:endParaRPr sz="4000">
              <a:highlight>
                <a:srgbClr val="00FFFF"/>
              </a:highlight>
            </a:endParaRPr>
          </a:p>
        </p:txBody>
      </p:sp>
      <p:sp>
        <p:nvSpPr>
          <p:cNvPr id="150" name="Google Shape;150;p8"/>
          <p:cNvSpPr/>
          <p:nvPr/>
        </p:nvSpPr>
        <p:spPr>
          <a:xfrm>
            <a:off x="201168" y="136525"/>
            <a:ext cx="12192000" cy="45720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1" name="Google Shape;151;p8"/>
          <p:cNvSpPr txBox="1"/>
          <p:nvPr/>
        </p:nvSpPr>
        <p:spPr>
          <a:xfrm>
            <a:off x="729465" y="365125"/>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5400"/>
              <a:buFont typeface="Arial"/>
              <a:buNone/>
            </a:pPr>
            <a:r>
              <a:rPr lang="en-GB" sz="5400" b="1" i="0" u="none" strike="noStrike" cap="none">
                <a:solidFill>
                  <a:srgbClr val="000000"/>
                </a:solidFill>
                <a:latin typeface="Calibri"/>
                <a:ea typeface="Calibri"/>
                <a:cs typeface="Calibri"/>
                <a:sym typeface="Calibri"/>
              </a:rPr>
              <a:t>Relative clauses</a:t>
            </a:r>
            <a:endParaRPr sz="5000" b="0"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9"/>
          <p:cNvSpPr txBox="1">
            <a:spLocks noGrp="1"/>
          </p:cNvSpPr>
          <p:nvPr>
            <p:ph type="body" idx="1"/>
          </p:nvPr>
        </p:nvSpPr>
        <p:spPr>
          <a:xfrm>
            <a:off x="741725" y="1266114"/>
            <a:ext cx="11338560" cy="1054159"/>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800"/>
              <a:buNone/>
            </a:pPr>
            <a:r>
              <a:rPr lang="en-GB"/>
              <a:t>Some relative clauses are called DEFINING clauses.</a:t>
            </a:r>
            <a:endParaRPr/>
          </a:p>
          <a:p>
            <a:pPr marL="0" lvl="0" indent="0" algn="l" rtl="0">
              <a:lnSpc>
                <a:spcPct val="90000"/>
              </a:lnSpc>
              <a:spcBef>
                <a:spcPts val="1000"/>
              </a:spcBef>
              <a:spcAft>
                <a:spcPts val="0"/>
              </a:spcAft>
              <a:buClr>
                <a:schemeClr val="dk1"/>
              </a:buClr>
              <a:buSzPts val="2800"/>
              <a:buNone/>
            </a:pPr>
            <a:r>
              <a:rPr lang="en-GB"/>
              <a:t>They are needed to tell the reader which noun is being referred to.</a:t>
            </a:r>
            <a:endParaRPr>
              <a:solidFill>
                <a:srgbClr val="FF0000"/>
              </a:solidFill>
            </a:endParaRPr>
          </a:p>
          <a:p>
            <a:pPr marL="0" lvl="0" indent="0" algn="l" rtl="0">
              <a:lnSpc>
                <a:spcPct val="90000"/>
              </a:lnSpc>
              <a:spcBef>
                <a:spcPts val="1000"/>
              </a:spcBef>
              <a:spcAft>
                <a:spcPts val="0"/>
              </a:spcAft>
              <a:buClr>
                <a:schemeClr val="dk1"/>
              </a:buClr>
              <a:buSzPts val="2800"/>
              <a:buNone/>
            </a:pPr>
            <a:endParaRPr>
              <a:highlight>
                <a:srgbClr val="00FFFF"/>
              </a:highlight>
            </a:endParaRPr>
          </a:p>
        </p:txBody>
      </p:sp>
      <p:sp>
        <p:nvSpPr>
          <p:cNvPr id="157" name="Google Shape;157;p9"/>
          <p:cNvSpPr txBox="1"/>
          <p:nvPr/>
        </p:nvSpPr>
        <p:spPr>
          <a:xfrm>
            <a:off x="729465" y="3854242"/>
            <a:ext cx="11338560" cy="52197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800"/>
              <a:buFont typeface="Arial"/>
              <a:buNone/>
            </a:pPr>
            <a:r>
              <a:rPr lang="en-GB" sz="2800">
                <a:solidFill>
                  <a:schemeClr val="dk1"/>
                </a:solidFill>
                <a:latin typeface="Calibri"/>
                <a:ea typeface="Calibri"/>
                <a:cs typeface="Calibri"/>
                <a:sym typeface="Calibri"/>
              </a:rPr>
              <a:t>The lady </a:t>
            </a:r>
            <a:r>
              <a:rPr lang="en-GB" sz="2800" b="1">
                <a:solidFill>
                  <a:srgbClr val="0070C0"/>
                </a:solidFill>
                <a:latin typeface="Calibri"/>
                <a:ea typeface="Calibri"/>
                <a:cs typeface="Calibri"/>
                <a:sym typeface="Calibri"/>
              </a:rPr>
              <a:t>who sat beside me </a:t>
            </a:r>
            <a:r>
              <a:rPr lang="en-GB" sz="2800">
                <a:solidFill>
                  <a:schemeClr val="dk1"/>
                </a:solidFill>
                <a:latin typeface="Calibri"/>
                <a:ea typeface="Calibri"/>
                <a:cs typeface="Calibri"/>
                <a:sym typeface="Calibri"/>
              </a:rPr>
              <a:t>read a book.</a:t>
            </a:r>
            <a:endParaRPr sz="4800">
              <a:solidFill>
                <a:srgbClr val="FF0000"/>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4000"/>
              <a:buFont typeface="Arial"/>
              <a:buNone/>
            </a:pPr>
            <a:endParaRPr sz="4000">
              <a:solidFill>
                <a:schemeClr val="dk1"/>
              </a:solidFill>
              <a:highlight>
                <a:srgbClr val="00FFFF"/>
              </a:highlight>
              <a:latin typeface="Calibri"/>
              <a:ea typeface="Calibri"/>
              <a:cs typeface="Calibri"/>
              <a:sym typeface="Calibri"/>
            </a:endParaRPr>
          </a:p>
        </p:txBody>
      </p:sp>
      <p:sp>
        <p:nvSpPr>
          <p:cNvPr id="158" name="Google Shape;158;p9"/>
          <p:cNvSpPr txBox="1"/>
          <p:nvPr/>
        </p:nvSpPr>
        <p:spPr>
          <a:xfrm>
            <a:off x="729465" y="365125"/>
            <a:ext cx="10515600" cy="74805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5400"/>
              <a:buFont typeface="Arial"/>
              <a:buNone/>
            </a:pPr>
            <a:r>
              <a:rPr lang="en-GB" sz="5400" b="1" i="0" u="none" strike="noStrike" cap="none">
                <a:solidFill>
                  <a:srgbClr val="000000"/>
                </a:solidFill>
                <a:latin typeface="Calibri"/>
                <a:ea typeface="Calibri"/>
                <a:cs typeface="Calibri"/>
                <a:sym typeface="Calibri"/>
              </a:rPr>
              <a:t>Relative clauses</a:t>
            </a:r>
            <a:endParaRPr sz="5000" b="0" i="0" u="none" strike="noStrike" cap="none">
              <a:solidFill>
                <a:srgbClr val="000000"/>
              </a:solidFill>
              <a:latin typeface="Trebuchet MS"/>
              <a:ea typeface="Trebuchet MS"/>
              <a:cs typeface="Trebuchet MS"/>
              <a:sym typeface="Trebuchet MS"/>
            </a:endParaRPr>
          </a:p>
        </p:txBody>
      </p:sp>
      <p:sp>
        <p:nvSpPr>
          <p:cNvPr id="159" name="Google Shape;159;p9"/>
          <p:cNvSpPr/>
          <p:nvPr/>
        </p:nvSpPr>
        <p:spPr>
          <a:xfrm rot="10800000">
            <a:off x="6798364" y="3066971"/>
            <a:ext cx="5012630" cy="829168"/>
          </a:xfrm>
          <a:prstGeom prst="wedgeRoundRectCallout">
            <a:avLst>
              <a:gd name="adj1" fmla="val 35138"/>
              <a:gd name="adj2" fmla="val 66638"/>
              <a:gd name="adj3" fmla="val 16667"/>
            </a:avLst>
          </a:prstGeom>
          <a:solidFill>
            <a:srgbClr val="63B98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60" name="Google Shape;160;p9"/>
          <p:cNvSpPr txBox="1"/>
          <p:nvPr/>
        </p:nvSpPr>
        <p:spPr>
          <a:xfrm>
            <a:off x="6877879" y="3025073"/>
            <a:ext cx="4780586" cy="829169"/>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rgbClr val="000000"/>
              </a:buClr>
              <a:buSzPts val="2800"/>
              <a:buFont typeface="Arial"/>
              <a:buNone/>
            </a:pPr>
            <a:r>
              <a:rPr lang="en-GB" sz="2300" b="1" i="0" u="none" strike="noStrike" cap="none">
                <a:solidFill>
                  <a:srgbClr val="FFFFFF"/>
                </a:solidFill>
                <a:latin typeface="Calibri"/>
                <a:ea typeface="Calibri"/>
                <a:cs typeface="Calibri"/>
                <a:sym typeface="Calibri"/>
              </a:rPr>
              <a:t>Without the relative clause we would not know which island was visited.</a:t>
            </a:r>
            <a:endParaRPr sz="1400" b="1" i="0" u="none" strike="noStrike" cap="none">
              <a:solidFill>
                <a:srgbClr val="000000"/>
              </a:solidFill>
              <a:latin typeface="Calibri"/>
              <a:ea typeface="Calibri"/>
              <a:cs typeface="Calibri"/>
              <a:sym typeface="Calibri"/>
            </a:endParaRPr>
          </a:p>
        </p:txBody>
      </p:sp>
      <p:sp>
        <p:nvSpPr>
          <p:cNvPr id="161" name="Google Shape;161;p9"/>
          <p:cNvSpPr/>
          <p:nvPr/>
        </p:nvSpPr>
        <p:spPr>
          <a:xfrm rot="10800000">
            <a:off x="2860564" y="4502030"/>
            <a:ext cx="5050983" cy="822000"/>
          </a:xfrm>
          <a:prstGeom prst="wedgeRoundRectCallout">
            <a:avLst>
              <a:gd name="adj1" fmla="val 35138"/>
              <a:gd name="adj2" fmla="val 66638"/>
              <a:gd name="adj3" fmla="val 16667"/>
            </a:avLst>
          </a:prstGeom>
          <a:solidFill>
            <a:srgbClr val="63B98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62" name="Google Shape;162;p9"/>
          <p:cNvSpPr txBox="1"/>
          <p:nvPr/>
        </p:nvSpPr>
        <p:spPr>
          <a:xfrm>
            <a:off x="2993930" y="4460132"/>
            <a:ext cx="4917617" cy="14334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rgbClr val="000000"/>
              </a:buClr>
              <a:buSzPts val="2800"/>
              <a:buFont typeface="Arial"/>
              <a:buNone/>
            </a:pPr>
            <a:r>
              <a:rPr lang="en-GB" sz="2300" b="1" i="0" u="none" strike="noStrike" cap="none">
                <a:solidFill>
                  <a:srgbClr val="FFFFFF"/>
                </a:solidFill>
                <a:latin typeface="Calibri"/>
                <a:ea typeface="Calibri"/>
                <a:cs typeface="Calibri"/>
                <a:sym typeface="Calibri"/>
              </a:rPr>
              <a:t>Without the relative clause we would not know which lady was reading.</a:t>
            </a:r>
            <a:endParaRPr sz="1400" b="1" i="0" u="none" strike="noStrike" cap="none">
              <a:solidFill>
                <a:srgbClr val="000000"/>
              </a:solidFill>
              <a:latin typeface="Calibri"/>
              <a:ea typeface="Calibri"/>
              <a:cs typeface="Calibri"/>
              <a:sym typeface="Calibri"/>
            </a:endParaRPr>
          </a:p>
        </p:txBody>
      </p:sp>
      <p:sp>
        <p:nvSpPr>
          <p:cNvPr id="163" name="Google Shape;163;p9"/>
          <p:cNvSpPr txBox="1"/>
          <p:nvPr/>
        </p:nvSpPr>
        <p:spPr>
          <a:xfrm>
            <a:off x="741725" y="2473204"/>
            <a:ext cx="11338560" cy="758286"/>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800"/>
              <a:buFont typeface="Arial"/>
              <a:buNone/>
            </a:pPr>
            <a:r>
              <a:rPr lang="en-GB" sz="2800">
                <a:solidFill>
                  <a:schemeClr val="dk1"/>
                </a:solidFill>
                <a:latin typeface="Calibri"/>
                <a:ea typeface="Calibri"/>
                <a:cs typeface="Calibri"/>
                <a:sym typeface="Calibri"/>
              </a:rPr>
              <a:t>The sailors reached the island </a:t>
            </a:r>
            <a:r>
              <a:rPr lang="en-GB" sz="2800" b="1">
                <a:solidFill>
                  <a:srgbClr val="0070C0"/>
                </a:solidFill>
                <a:latin typeface="Calibri"/>
                <a:ea typeface="Calibri"/>
                <a:cs typeface="Calibri"/>
                <a:sym typeface="Calibri"/>
              </a:rPr>
              <a:t>where the tsunami hit.</a:t>
            </a:r>
            <a:endParaRPr/>
          </a:p>
          <a:p>
            <a:pPr marL="0" marR="0" lvl="0" indent="0" algn="l" rtl="0">
              <a:lnSpc>
                <a:spcPct val="90000"/>
              </a:lnSpc>
              <a:spcBef>
                <a:spcPts val="1000"/>
              </a:spcBef>
              <a:spcAft>
                <a:spcPts val="0"/>
              </a:spcAft>
              <a:buClr>
                <a:schemeClr val="dk1"/>
              </a:buClr>
              <a:buSzPts val="2800"/>
              <a:buFont typeface="Arial"/>
              <a:buNone/>
            </a:pPr>
            <a:endParaRPr sz="2800">
              <a:solidFill>
                <a:srgbClr val="FF0000"/>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2800"/>
              <a:buFont typeface="Arial"/>
              <a:buNone/>
            </a:pPr>
            <a:endParaRPr sz="2800">
              <a:solidFill>
                <a:schemeClr val="dk1"/>
              </a:solidFill>
              <a:highlight>
                <a:srgbClr val="00FFFF"/>
              </a:highlight>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383CE1C7F93E9428FC8FF93BDC8F94E" ma:contentTypeVersion="21" ma:contentTypeDescription="Create a new document." ma:contentTypeScope="" ma:versionID="1e33a3bde056d4d7d521c0a517162d7a">
  <xsd:schema xmlns:xsd="http://www.w3.org/2001/XMLSchema" xmlns:xs="http://www.w3.org/2001/XMLSchema" xmlns:p="http://schemas.microsoft.com/office/2006/metadata/properties" xmlns:ns2="778b8bfe-3721-4055-99cd-d9fa3268f622" xmlns:ns3="076ef044-814b-42da-a7c5-d57186c0c6fc" targetNamespace="http://schemas.microsoft.com/office/2006/metadata/properties" ma:root="true" ma:fieldsID="4485cf4ebd83465a4ee3209892b84258" ns2:_="" ns3:_="">
    <xsd:import namespace="778b8bfe-3721-4055-99cd-d9fa3268f622"/>
    <xsd:import namespace="076ef044-814b-42da-a7c5-d57186c0c6fc"/>
    <xsd:element name="properties">
      <xsd:complexType>
        <xsd:sequence>
          <xsd:element name="documentManagement">
            <xsd:complexType>
              <xsd:all>
                <xsd:element ref="ns2:MigrationWizId" minOccurs="0"/>
                <xsd:element ref="ns2:MigrationWizIdPermissions" minOccurs="0"/>
                <xsd:element ref="ns2:MigrationWizIdVersion" minOccurs="0"/>
                <xsd:element ref="ns2:MigrationWizIdPermissionLevels" minOccurs="0"/>
                <xsd:element ref="ns2:MigrationWizIdDocumentLibraryPermissions" minOccurs="0"/>
                <xsd:element ref="ns2:MigrationWizIdSecurityGroups" minOccurs="0"/>
                <xsd:element ref="ns2:lcf76f155ced4ddcb4097134ff3c332f0" minOccurs="0"/>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8b8bfe-3721-4055-99cd-d9fa3268f622"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MigrationWizIdPermissionLevels" ma:index="11" nillable="true" ma:displayName="MigrationWizIdPermissionLevels" ma:internalName="MigrationWizIdPermissionLevels">
      <xsd:simpleType>
        <xsd:restriction base="dms:Text"/>
      </xsd:simpleType>
    </xsd:element>
    <xsd:element name="MigrationWizIdDocumentLibraryPermissions" ma:index="12" nillable="true" ma:displayName="MigrationWizIdDocumentLibraryPermissions" ma:internalName="MigrationWizIdDocumentLibraryPermissions">
      <xsd:simpleType>
        <xsd:restriction base="dms:Text"/>
      </xsd:simpleType>
    </xsd:element>
    <xsd:element name="MigrationWizIdSecurityGroups" ma:index="13" nillable="true" ma:displayName="MigrationWizIdSecurityGroups" ma:internalName="MigrationWizIdSecurityGroups">
      <xsd:simpleType>
        <xsd:restriction base="dms:Text"/>
      </xsd:simpleType>
    </xsd:element>
    <xsd:element name="lcf76f155ced4ddcb4097134ff3c332f0" ma:index="14" nillable="true" ma:displayName="Image Tags_0" ma:hidden="true" ma:internalName="lcf76f155ced4ddcb4097134ff3c332f0" ma:readOnly="false">
      <xsd:simpleType>
        <xsd:restriction base="dms:Note"/>
      </xsd:simpleType>
    </xsd:element>
    <xsd:element name="MediaServiceMetadata" ma:index="15" nillable="true" ma:displayName="MediaServiceMetadata" ma:hidden="true" ma:internalName="MediaServiceMetadata" ma:readOnly="true">
      <xsd:simpleType>
        <xsd:restriction base="dms:Note"/>
      </xsd:simpleType>
    </xsd:element>
    <xsd:element name="MediaServiceFastMetadata" ma:index="16" nillable="true" ma:displayName="MediaServiceFastMetadata" ma:hidden="true" ma:internalName="MediaServiceFastMetadata" ma:readOnly="true">
      <xsd:simpleType>
        <xsd:restriction base="dms:Note"/>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58184969-6e78-4448-9a2c-54129c887186" ma:termSetId="09814cd3-568e-fe90-9814-8d621ff8fb84" ma:anchorId="fba54fb3-c3e1-fe81-a776-ca4b69148c4d" ma:open="true" ma:isKeyword="false">
      <xsd:complexType>
        <xsd:sequence>
          <xsd:element ref="pc:Terms" minOccurs="0" maxOccurs="1"/>
        </xsd:sequence>
      </xsd:complexType>
    </xsd:element>
    <xsd:element name="MediaServiceDateTaken" ma:index="21" nillable="true" ma:displayName="MediaServiceDateTaken" ma:hidden="true" ma:indexed="true" ma:internalName="MediaServiceDateTaken" ma:readOnly="true">
      <xsd:simpleType>
        <xsd:restriction base="dms:Text"/>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OCR" ma:index="24" nillable="true" ma:displayName="Extracted Text" ma:internalName="MediaServiceOCR" ma:readOnly="true">
      <xsd:simpleType>
        <xsd:restriction base="dms:Note">
          <xsd:maxLength value="255"/>
        </xsd:restriction>
      </xsd:simpleType>
    </xsd:element>
    <xsd:element name="MediaServiceLocation" ma:index="25" nillable="true" ma:displayName="Location" ma:indexed="true" ma:internalName="MediaServiceLocation"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76ef044-814b-42da-a7c5-d57186c0c6fc"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f3bb7941-a9e2-4306-8a60-33b077d31572}" ma:internalName="TaxCatchAll" ma:showField="CatchAllData" ma:web="076ef044-814b-42da-a7c5-d57186c0c6fc">
      <xsd:complexType>
        <xsd:complexContent>
          <xsd:extension base="dms:MultiChoiceLookup">
            <xsd:sequence>
              <xsd:element name="Value" type="dms:Lookup" maxOccurs="unbounded" minOccurs="0" nillable="true"/>
            </xsd:sequence>
          </xsd:extension>
        </xsd:complexContent>
      </xsd:complexType>
    </xsd:element>
    <xsd:element name="SharedWithUsers" ma:index="2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778b8bfe-3721-4055-99cd-d9fa3268f622">
      <Terms xmlns="http://schemas.microsoft.com/office/infopath/2007/PartnerControls"/>
    </lcf76f155ced4ddcb4097134ff3c332f>
    <MigrationWizId xmlns="778b8bfe-3721-4055-99cd-d9fa3268f622" xsi:nil="true"/>
    <TaxCatchAll xmlns="076ef044-814b-42da-a7c5-d57186c0c6fc" xsi:nil="true"/>
    <MigrationWizIdSecurityGroups xmlns="778b8bfe-3721-4055-99cd-d9fa3268f622" xsi:nil="true"/>
    <MigrationWizIdPermissions xmlns="778b8bfe-3721-4055-99cd-d9fa3268f622" xsi:nil="true"/>
    <MigrationWizIdPermissionLevels xmlns="778b8bfe-3721-4055-99cd-d9fa3268f622" xsi:nil="true"/>
    <MigrationWizIdDocumentLibraryPermissions xmlns="778b8bfe-3721-4055-99cd-d9fa3268f622" xsi:nil="true"/>
    <MigrationWizIdVersion xmlns="778b8bfe-3721-4055-99cd-d9fa3268f622" xsi:nil="true"/>
    <lcf76f155ced4ddcb4097134ff3c332f0 xmlns="778b8bfe-3721-4055-99cd-d9fa3268f62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7253C89-545A-443A-838F-10686ADAB6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78b8bfe-3721-4055-99cd-d9fa3268f622"/>
    <ds:schemaRef ds:uri="076ef044-814b-42da-a7c5-d57186c0c6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C1D0377-C6B5-4A32-AA97-AAA1586F2942}">
  <ds:schemaRefs>
    <ds:schemaRef ds:uri="http://schemas.microsoft.com/office/2006/metadata/properties"/>
    <ds:schemaRef ds:uri="http://schemas.microsoft.com/office/infopath/2007/PartnerControls"/>
    <ds:schemaRef ds:uri="778b8bfe-3721-4055-99cd-d9fa3268f622"/>
    <ds:schemaRef ds:uri="076ef044-814b-42da-a7c5-d57186c0c6fc"/>
  </ds:schemaRefs>
</ds:datastoreItem>
</file>

<file path=customXml/itemProps3.xml><?xml version="1.0" encoding="utf-8"?>
<ds:datastoreItem xmlns:ds="http://schemas.openxmlformats.org/officeDocument/2006/customXml" ds:itemID="{F4FF613E-02D7-4BEE-A929-EA7E70C9D40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TotalTime>
  <Words>694</Words>
  <Application>Microsoft Office PowerPoint</Application>
  <PresentationFormat>Widescreen</PresentationFormat>
  <Paragraphs>81</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Trebuchet MS</vt:lpstr>
      <vt:lpstr>Office Theme</vt:lpstr>
      <vt:lpstr>To use relative clauses beginning with who, which, where, when, whose, that</vt:lpstr>
      <vt:lpstr>In this lesson I will: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Read the paragraph describing what Charles Darwin saw as he arrived at the island of Quiriquina.   At last, they reached the island of Quiriquina and tied up at the dock. Charles stood with Syms and Captain Fitzroy and stared at the devastation. The buildings had been flattened and some of the boats lay inland as if a giant had picked them up and physically thrown them there. Furniture and the beams from houses floated in the water.      “A huge tidal wave has hit this town,” Charles whispered. “The wave we experienced must have just been the edge of this, bigger one.”</vt:lpstr>
      <vt:lpstr>Write an entry in Charles Darwin’s journal, recording what he saw on the island after it was hit by the tsunami.  Use relative clauses to add description.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use relative clauses beginning with who, which, where, when, whose, that</dc:title>
  <dc:creator>SLW1103</dc:creator>
  <cp:lastModifiedBy>Lydia Grove</cp:lastModifiedBy>
  <cp:revision>3</cp:revision>
  <dcterms:created xsi:type="dcterms:W3CDTF">2020-01-06T11:17:25Z</dcterms:created>
  <dcterms:modified xsi:type="dcterms:W3CDTF">2025-05-13T09:30:01Z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EAA3707B-0B1A-4261-A8DC-CCC1647049BB</vt:lpwstr>
  </property>
  <property fmtid="{D5CDD505-2E9C-101B-9397-08002B2CF9AE}" pid="3" name="ArticulatePath">
    <vt:lpwstr>Presentation1</vt:lpwstr>
  </property>
  <property fmtid="{D5CDD505-2E9C-101B-9397-08002B2CF9AE}" pid="4" name="ContentTypeId">
    <vt:lpwstr>0x0101008383CE1C7F93E9428FC8FF93BDC8F94E</vt:lpwstr>
  </property>
</Properties>
</file>